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2"/>
  </p:notesMasterIdLst>
  <p:sldIdLst>
    <p:sldId id="311" r:id="rId7"/>
    <p:sldId id="326" r:id="rId8"/>
    <p:sldId id="347" r:id="rId9"/>
    <p:sldId id="299" r:id="rId10"/>
    <p:sldId id="300" r:id="rId11"/>
    <p:sldId id="328" r:id="rId12"/>
    <p:sldId id="329" r:id="rId13"/>
    <p:sldId id="330" r:id="rId14"/>
    <p:sldId id="331" r:id="rId15"/>
    <p:sldId id="332" r:id="rId16"/>
    <p:sldId id="301" r:id="rId17"/>
    <p:sldId id="302" r:id="rId18"/>
    <p:sldId id="303" r:id="rId19"/>
    <p:sldId id="304" r:id="rId20"/>
    <p:sldId id="334" r:id="rId21"/>
    <p:sldId id="305" r:id="rId22"/>
    <p:sldId id="306" r:id="rId23"/>
    <p:sldId id="307" r:id="rId24"/>
    <p:sldId id="335" r:id="rId25"/>
    <p:sldId id="308" r:id="rId26"/>
    <p:sldId id="346" r:id="rId27"/>
    <p:sldId id="337" r:id="rId28"/>
    <p:sldId id="338" r:id="rId29"/>
    <p:sldId id="309" r:id="rId30"/>
    <p:sldId id="310" r:id="rId31"/>
    <p:sldId id="345" r:id="rId32"/>
    <p:sldId id="339" r:id="rId33"/>
    <p:sldId id="340" r:id="rId34"/>
    <p:sldId id="341" r:id="rId35"/>
    <p:sldId id="348" r:id="rId36"/>
    <p:sldId id="342" r:id="rId37"/>
    <p:sldId id="343" r:id="rId38"/>
    <p:sldId id="344" r:id="rId39"/>
    <p:sldId id="349" r:id="rId40"/>
    <p:sldId id="2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1" d="100"/>
          <a:sy n="61" d="100"/>
        </p:scale>
        <p:origin x="6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E:\AHTD\Compressive%20Strength%201%20-%2028%20all%20gird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hmed\Desktop\New%20folder%20(2)\Strain%20Gauges%20Read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hmed\Desktop\New%20folder%20(2)\Type%20II%20%23%201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hmed\Desktop\New%20folder%20(2)\Type%20III%20%23%20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E:\SP%20UFD%20U3%20camber\Implementatin%20Report\implementation%20rp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Type%20VI-2017\all%20Camber%20Type%20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Type%20II-2017\Camber%20of%20Type%20II%20Gird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Type%20III-2017\III%20Camb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SP%20UFD%20U3%20camber\Implementatin%20Report\implementation%20rpr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SP%20UFD%20U3%20camber\Implementatin%20Report\implementation%20rpr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SP%20UFD%20U3%20camber\Implementatin%20Report\implementation%20rpr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SP%20UFD%20U3%20camber\Implementatin%20Report\implementation%20rpr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Design versus measured compressive strength at release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287165150777258"/>
          <c:y val="9.735866815695042E-2"/>
          <c:w val="0.86624581714077631"/>
          <c:h val="0.62376758614332573"/>
        </c:manualLayout>
      </c:layout>
      <c:barChart>
        <c:barDir val="col"/>
        <c:grouping val="clustered"/>
        <c:varyColors val="0"/>
        <c:ser>
          <c:idx val="0"/>
          <c:order val="0"/>
          <c:tx>
            <c:v>Design Compressive strength at Release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Sheet2!$A$10:$A$13</c:f>
              <c:strCache>
                <c:ptCount val="4"/>
                <c:pt idx="0">
                  <c:v>Type II</c:v>
                </c:pt>
                <c:pt idx="1">
                  <c:v>Type III</c:v>
                </c:pt>
                <c:pt idx="2">
                  <c:v>Type IV</c:v>
                </c:pt>
                <c:pt idx="3">
                  <c:v>Type VI</c:v>
                </c:pt>
              </c:strCache>
            </c:strRef>
          </c:cat>
          <c:val>
            <c:numRef>
              <c:f>Sheet2!$B$10:$B$13</c:f>
              <c:numCache>
                <c:formatCode>General</c:formatCode>
                <c:ptCount val="4"/>
                <c:pt idx="0">
                  <c:v>4500</c:v>
                </c:pt>
                <c:pt idx="1">
                  <c:v>4500</c:v>
                </c:pt>
                <c:pt idx="2">
                  <c:v>5400</c:v>
                </c:pt>
                <c:pt idx="3">
                  <c:v>6000</c:v>
                </c:pt>
              </c:numCache>
            </c:numRef>
          </c:val>
          <c:extLst>
            <c:ext xmlns:c16="http://schemas.microsoft.com/office/drawing/2014/chart" uri="{C3380CC4-5D6E-409C-BE32-E72D297353CC}">
              <c16:uniqueId val="{00000000-A599-4CB7-9F75-708BC4442C4F}"/>
            </c:ext>
          </c:extLst>
        </c:ser>
        <c:ser>
          <c:idx val="1"/>
          <c:order val="1"/>
          <c:tx>
            <c:v>Measured Compressive Strength at Release</c:v>
          </c:tx>
          <c:spPr>
            <a:solidFill>
              <a:schemeClr val="accent2"/>
            </a:solidFill>
            <a:ln>
              <a:noFill/>
            </a:ln>
            <a:effectLst/>
          </c:spPr>
          <c:invertIfNegative val="0"/>
          <c:dLbls>
            <c:dLbl>
              <c:idx val="0"/>
              <c:layout/>
              <c:tx>
                <c:rich>
                  <a:bodyPr/>
                  <a:lstStyle/>
                  <a:p>
                    <a:r>
                      <a:rPr lang="en-US"/>
                      <a:t>8650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25-46B5-849A-31B7BD734F45}"/>
                </c:ext>
              </c:extLst>
            </c:dLbl>
            <c:dLbl>
              <c:idx val="1"/>
              <c:layout/>
              <c:tx>
                <c:rich>
                  <a:bodyPr/>
                  <a:lstStyle/>
                  <a:p>
                    <a:r>
                      <a:rPr lang="en-US"/>
                      <a:t>6640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25-46B5-849A-31B7BD734F45}"/>
                </c:ext>
              </c:extLst>
            </c:dLbl>
            <c:dLbl>
              <c:idx val="2"/>
              <c:layout/>
              <c:tx>
                <c:rich>
                  <a:bodyPr/>
                  <a:lstStyle/>
                  <a:p>
                    <a:r>
                      <a:rPr lang="en-US"/>
                      <a:t>7950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025-46B5-849A-31B7BD734F45}"/>
                </c:ext>
              </c:extLst>
            </c:dLbl>
            <c:spPr>
              <a:solidFill>
                <a:schemeClr val="bg1"/>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Sheet2!$A$10:$A$13</c:f>
              <c:strCache>
                <c:ptCount val="4"/>
                <c:pt idx="0">
                  <c:v>Type II</c:v>
                </c:pt>
                <c:pt idx="1">
                  <c:v>Type III</c:v>
                </c:pt>
                <c:pt idx="2">
                  <c:v>Type IV</c:v>
                </c:pt>
                <c:pt idx="3">
                  <c:v>Type VI</c:v>
                </c:pt>
              </c:strCache>
            </c:strRef>
          </c:cat>
          <c:val>
            <c:numRef>
              <c:f>Sheet2!$C$10:$C$13</c:f>
              <c:numCache>
                <c:formatCode>General</c:formatCode>
                <c:ptCount val="4"/>
                <c:pt idx="0">
                  <c:v>8653</c:v>
                </c:pt>
                <c:pt idx="1">
                  <c:v>6636</c:v>
                </c:pt>
                <c:pt idx="2">
                  <c:v>7946</c:v>
                </c:pt>
                <c:pt idx="3">
                  <c:v>7590</c:v>
                </c:pt>
              </c:numCache>
            </c:numRef>
          </c:val>
          <c:extLst>
            <c:ext xmlns:c16="http://schemas.microsoft.com/office/drawing/2014/chart" uri="{C3380CC4-5D6E-409C-BE32-E72D297353CC}">
              <c16:uniqueId val="{00000001-A599-4CB7-9F75-708BC4442C4F}"/>
            </c:ext>
          </c:extLst>
        </c:ser>
        <c:dLbls>
          <c:showLegendKey val="0"/>
          <c:showVal val="1"/>
          <c:showCatName val="0"/>
          <c:showSerName val="0"/>
          <c:showPercent val="0"/>
          <c:showBubbleSize val="0"/>
        </c:dLbls>
        <c:gapWidth val="219"/>
        <c:axId val="240821040"/>
        <c:axId val="240821600"/>
      </c:barChart>
      <c:catAx>
        <c:axId val="2408210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Girders Type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40821600"/>
        <c:crosses val="autoZero"/>
        <c:auto val="1"/>
        <c:lblAlgn val="ctr"/>
        <c:lblOffset val="100"/>
        <c:noMultiLvlLbl val="0"/>
      </c:catAx>
      <c:valAx>
        <c:axId val="240821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t>Compressive Strength (psi)</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40821040"/>
        <c:crosses val="autoZero"/>
        <c:crossBetween val="between"/>
      </c:valAx>
      <c:spPr>
        <a:noFill/>
        <a:ln>
          <a:noFill/>
        </a:ln>
        <a:effectLst/>
      </c:spPr>
    </c:plotArea>
    <c:legend>
      <c:legendPos val="b"/>
      <c:layout>
        <c:manualLayout>
          <c:xMode val="edge"/>
          <c:yMode val="edge"/>
          <c:x val="6.906318004628538E-2"/>
          <c:y val="0.89230348803191173"/>
          <c:w val="0.48856573034598033"/>
          <c:h val="0.107696469407880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Predicted versus Measured Prestress Losses in Type VI Girder</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732173515400833"/>
          <c:y val="9.3372121109427067E-2"/>
          <c:w val="0.8550757417580388"/>
          <c:h val="0.78330287370429386"/>
        </c:manualLayout>
      </c:layout>
      <c:scatterChart>
        <c:scatterStyle val="lineMarker"/>
        <c:varyColors val="0"/>
        <c:ser>
          <c:idx val="1"/>
          <c:order val="1"/>
          <c:tx>
            <c:v>Design losses by 2014 AASHTO refine method</c:v>
          </c:tx>
          <c:spPr>
            <a:ln w="25400" cap="rnd">
              <a:solidFill>
                <a:srgbClr val="FF0000"/>
              </a:solidFill>
              <a:round/>
            </a:ln>
            <a:effectLst/>
          </c:spPr>
          <c:marker>
            <c:symbol val="square"/>
            <c:size val="7"/>
            <c:spPr>
              <a:solidFill>
                <a:schemeClr val="tx1"/>
              </a:solidFill>
              <a:ln w="9525">
                <a:solidFill>
                  <a:schemeClr val="tx1"/>
                </a:solidFill>
              </a:ln>
              <a:effectLst/>
            </c:spPr>
          </c:marker>
          <c:xVal>
            <c:numRef>
              <c:f>Sheet1!$A$30:$A$46</c:f>
              <c:numCache>
                <c:formatCode>General</c:formatCode>
                <c:ptCount val="1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extLst xmlns:c15="http://schemas.microsoft.com/office/drawing/2012/chart"/>
            </c:numRef>
          </c:xVal>
          <c:yVal>
            <c:numRef>
              <c:f>Sheet1!$I$30:$I$46</c:f>
              <c:numCache>
                <c:formatCode>0.00</c:formatCode>
                <c:ptCount val="17"/>
                <c:pt idx="0">
                  <c:v>18.332710755866763</c:v>
                </c:pt>
                <c:pt idx="1">
                  <c:v>24.988979599354145</c:v>
                </c:pt>
                <c:pt idx="2">
                  <c:v>29.330948812969993</c:v>
                </c:pt>
                <c:pt idx="3">
                  <c:v>32.376807813566188</c:v>
                </c:pt>
                <c:pt idx="4">
                  <c:v>34.631534606215311</c:v>
                </c:pt>
                <c:pt idx="5">
                  <c:v>36.367933400554293</c:v>
                </c:pt>
                <c:pt idx="6">
                  <c:v>37.74631182492648</c:v>
                </c:pt>
                <c:pt idx="7">
                  <c:v>38.867049422313215</c:v>
                </c:pt>
                <c:pt idx="8">
                  <c:v>39.796207943223578</c:v>
                </c:pt>
                <c:pt idx="9">
                  <c:v>40.579042287612623</c:v>
                </c:pt>
                <c:pt idx="10">
                  <c:v>41.247594245959476</c:v>
                </c:pt>
                <c:pt idx="11">
                  <c:v>41.825186754191108</c:v>
                </c:pt>
                <c:pt idx="12">
                  <c:v>42.329200598953747</c:v>
                </c:pt>
                <c:pt idx="13">
                  <c:v>42.772853504223846</c:v>
                </c:pt>
                <c:pt idx="14">
                  <c:v>43.166376137712021</c:v>
                </c:pt>
                <c:pt idx="15">
                  <c:v>43.517810789008941</c:v>
                </c:pt>
                <c:pt idx="16">
                  <c:v>43.833566795504147</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76AC-4AB1-B155-467C8B7665B1}"/>
            </c:ext>
          </c:extLst>
        </c:ser>
        <c:dLbls>
          <c:showLegendKey val="0"/>
          <c:showVal val="0"/>
          <c:showCatName val="0"/>
          <c:showSerName val="0"/>
          <c:showPercent val="0"/>
          <c:showBubbleSize val="0"/>
        </c:dLbls>
        <c:axId val="246345744"/>
        <c:axId val="246346304"/>
        <c:extLst/>
      </c:scatterChart>
      <c:scatterChart>
        <c:scatterStyle val="smoothMarker"/>
        <c:varyColors val="0"/>
        <c:ser>
          <c:idx val="0"/>
          <c:order val="0"/>
          <c:tx>
            <c:v>Measured prestress losses</c:v>
          </c:tx>
          <c:spPr>
            <a:ln w="25400" cap="rnd">
              <a:solidFill>
                <a:schemeClr val="tx1"/>
              </a:solidFill>
              <a:round/>
            </a:ln>
            <a:effectLst/>
          </c:spPr>
          <c:marker>
            <c:symbol val="none"/>
          </c:marker>
          <c:dPt>
            <c:idx val="12"/>
            <c:marker>
              <c:symbol val="none"/>
            </c:marker>
            <c:bubble3D val="0"/>
            <c:spPr>
              <a:ln w="25400" cap="rnd">
                <a:solidFill>
                  <a:schemeClr val="tx1"/>
                </a:solidFill>
                <a:round/>
              </a:ln>
              <a:effectLst/>
            </c:spPr>
            <c:extLst>
              <c:ext xmlns:c16="http://schemas.microsoft.com/office/drawing/2014/chart" uri="{C3380CC4-5D6E-409C-BE32-E72D297353CC}">
                <c16:uniqueId val="{00000003-76AC-4AB1-B155-467C8B7665B1}"/>
              </c:ext>
            </c:extLst>
          </c:dPt>
          <c:dLbls>
            <c:dLbl>
              <c:idx val="0"/>
              <c:layout>
                <c:manualLayout>
                  <c:x val="9.5671857347655633E-17"/>
                  <c:y val="-1.55189120957496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6AC-4AB1-B155-467C8B7665B1}"/>
                </c:ext>
              </c:extLst>
            </c:dLbl>
            <c:dLbl>
              <c:idx val="2"/>
              <c:delete val="1"/>
              <c:extLst>
                <c:ext xmlns:c15="http://schemas.microsoft.com/office/drawing/2012/chart" uri="{CE6537A1-D6FC-4f65-9D91-7224C49458BB}"/>
                <c:ext xmlns:c16="http://schemas.microsoft.com/office/drawing/2014/chart" uri="{C3380CC4-5D6E-409C-BE32-E72D297353CC}">
                  <c16:uniqueId val="{00000005-76AC-4AB1-B155-467C8B7665B1}"/>
                </c:ext>
              </c:extLst>
            </c:dLbl>
            <c:dLbl>
              <c:idx val="3"/>
              <c:layout>
                <c:manualLayout>
                  <c:x val="0"/>
                  <c:y val="2.32783681436244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6AC-4AB1-B155-467C8B7665B1}"/>
                </c:ext>
              </c:extLst>
            </c:dLbl>
            <c:dLbl>
              <c:idx val="4"/>
              <c:layout>
                <c:manualLayout>
                  <c:x val="-9.5671857347655633E-17"/>
                  <c:y val="-2.32783681436244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6AC-4AB1-B155-467C8B7665B1}"/>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Sheet1!$L$8:$L$20</c:f>
              <c:numCache>
                <c:formatCode>General</c:formatCode>
                <c:ptCount val="13"/>
                <c:pt idx="0">
                  <c:v>155</c:v>
                </c:pt>
                <c:pt idx="1">
                  <c:v>147</c:v>
                </c:pt>
                <c:pt idx="2">
                  <c:v>145</c:v>
                </c:pt>
                <c:pt idx="3">
                  <c:v>138</c:v>
                </c:pt>
                <c:pt idx="4">
                  <c:v>126</c:v>
                </c:pt>
                <c:pt idx="5">
                  <c:v>82</c:v>
                </c:pt>
                <c:pt idx="6">
                  <c:v>40</c:v>
                </c:pt>
                <c:pt idx="7">
                  <c:v>29</c:v>
                </c:pt>
                <c:pt idx="8">
                  <c:v>27</c:v>
                </c:pt>
                <c:pt idx="9">
                  <c:v>7</c:v>
                </c:pt>
                <c:pt idx="10">
                  <c:v>0.75</c:v>
                </c:pt>
                <c:pt idx="11">
                  <c:v>0.5</c:v>
                </c:pt>
                <c:pt idx="12">
                  <c:v>0</c:v>
                </c:pt>
              </c:numCache>
            </c:numRef>
          </c:xVal>
          <c:yVal>
            <c:numRef>
              <c:f>Sheet1!$E$8:$E$20</c:f>
              <c:numCache>
                <c:formatCode>0.0</c:formatCode>
                <c:ptCount val="13"/>
                <c:pt idx="0">
                  <c:v>29.863511249999998</c:v>
                </c:pt>
                <c:pt idx="1">
                  <c:v>30.489086249999993</c:v>
                </c:pt>
                <c:pt idx="2">
                  <c:v>30.298136249999995</c:v>
                </c:pt>
                <c:pt idx="3">
                  <c:v>29.994539999999994</c:v>
                </c:pt>
                <c:pt idx="4">
                  <c:v>30.136541249999997</c:v>
                </c:pt>
                <c:pt idx="5">
                  <c:v>29.724359999999997</c:v>
                </c:pt>
                <c:pt idx="6">
                  <c:v>28.918807499999996</c:v>
                </c:pt>
                <c:pt idx="7">
                  <c:v>27.981727500000002</c:v>
                </c:pt>
                <c:pt idx="8">
                  <c:v>28.039297499999993</c:v>
                </c:pt>
                <c:pt idx="9">
                  <c:v>25.650997499999995</c:v>
                </c:pt>
                <c:pt idx="10">
                  <c:v>21.014973749999996</c:v>
                </c:pt>
                <c:pt idx="11">
                  <c:v>20.504253749999997</c:v>
                </c:pt>
                <c:pt idx="12">
                  <c:v>18.541387499999999</c:v>
                </c:pt>
              </c:numCache>
            </c:numRef>
          </c:yVal>
          <c:smooth val="1"/>
          <c:extLst>
            <c:ext xmlns:c16="http://schemas.microsoft.com/office/drawing/2014/chart" uri="{C3380CC4-5D6E-409C-BE32-E72D297353CC}">
              <c16:uniqueId val="{00000008-76AC-4AB1-B155-467C8B7665B1}"/>
            </c:ext>
          </c:extLst>
        </c:ser>
        <c:dLbls>
          <c:showLegendKey val="0"/>
          <c:showVal val="0"/>
          <c:showCatName val="0"/>
          <c:showSerName val="0"/>
          <c:showPercent val="0"/>
          <c:showBubbleSize val="0"/>
        </c:dLbls>
        <c:axId val="246345744"/>
        <c:axId val="246346304"/>
        <c:extLst>
          <c:ext xmlns:c15="http://schemas.microsoft.com/office/drawing/2012/chart" uri="{02D57815-91ED-43cb-92C2-25804820EDAC}">
            <c15:filteredScatterSeries>
              <c15:ser>
                <c:idx val="3"/>
                <c:order val="2"/>
                <c:tx>
                  <c:strRef>
                    <c:extLst>
                      <c:ext uri="{02D57815-91ED-43cb-92C2-25804820EDAC}">
                        <c15:formulaRef>
                          <c15:sqref>Sheet1!$A$27</c15:sqref>
                        </c15:formulaRef>
                      </c:ext>
                    </c:extLst>
                    <c:strCache>
                      <c:ptCount val="1"/>
                      <c:pt idx="0">
                        <c:v>Predicted Using AASHTO 2014 Specifications</c:v>
                      </c:pt>
                    </c:strCache>
                  </c:strRef>
                </c:tx>
                <c:spPr>
                  <a:ln w="19050" cap="rnd">
                    <a:solidFill>
                      <a:schemeClr val="accent4"/>
                    </a:solidFill>
                    <a:round/>
                  </a:ln>
                  <a:effectLst/>
                </c:spPr>
                <c:marker>
                  <c:symbol val="none"/>
                </c:marker>
                <c:xVal>
                  <c:numRef>
                    <c:extLst>
                      <c:ext uri="{02D57815-91ED-43cb-92C2-25804820EDAC}">
                        <c15:formulaRef>
                          <c15:sqref>Sheet1!$A$30:$A$46</c15:sqref>
                        </c15:formulaRef>
                      </c:ext>
                    </c:extLst>
                    <c:numCache>
                      <c:formatCode>General</c:formatCode>
                      <c:ptCount val="1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xVal>
                <c:yVal>
                  <c:numRef>
                    <c:extLst>
                      <c:ext uri="{02D57815-91ED-43cb-92C2-25804820EDAC}">
                        <c15:formulaRef>
                          <c15:sqref>Sheet1!$I$30:$I$46</c15:sqref>
                        </c15:formulaRef>
                      </c:ext>
                    </c:extLst>
                    <c:numCache>
                      <c:formatCode>0.00</c:formatCode>
                      <c:ptCount val="17"/>
                      <c:pt idx="0">
                        <c:v>18.332710755866763</c:v>
                      </c:pt>
                      <c:pt idx="1">
                        <c:v>24.988979599354145</c:v>
                      </c:pt>
                      <c:pt idx="2">
                        <c:v>29.330948812969993</c:v>
                      </c:pt>
                      <c:pt idx="3">
                        <c:v>32.376807813566188</c:v>
                      </c:pt>
                      <c:pt idx="4">
                        <c:v>34.631534606215311</c:v>
                      </c:pt>
                      <c:pt idx="5">
                        <c:v>36.367933400554293</c:v>
                      </c:pt>
                      <c:pt idx="6">
                        <c:v>37.74631182492648</c:v>
                      </c:pt>
                      <c:pt idx="7">
                        <c:v>38.867049422313215</c:v>
                      </c:pt>
                      <c:pt idx="8">
                        <c:v>39.796207943223578</c:v>
                      </c:pt>
                      <c:pt idx="9">
                        <c:v>40.579042287612623</c:v>
                      </c:pt>
                      <c:pt idx="10">
                        <c:v>41.247594245959476</c:v>
                      </c:pt>
                      <c:pt idx="11">
                        <c:v>41.825186754191108</c:v>
                      </c:pt>
                      <c:pt idx="12">
                        <c:v>42.329200598953747</c:v>
                      </c:pt>
                      <c:pt idx="13">
                        <c:v>42.772853504223846</c:v>
                      </c:pt>
                      <c:pt idx="14">
                        <c:v>43.166376137712021</c:v>
                      </c:pt>
                      <c:pt idx="15">
                        <c:v>43.517810789008941</c:v>
                      </c:pt>
                      <c:pt idx="16">
                        <c:v>43.833566795504147</c:v>
                      </c:pt>
                    </c:numCache>
                  </c:numRef>
                </c:yVal>
                <c:smooth val="1"/>
                <c:extLst>
                  <c:ext xmlns:c16="http://schemas.microsoft.com/office/drawing/2014/chart" uri="{C3380CC4-5D6E-409C-BE32-E72D297353CC}">
                    <c16:uniqueId val="{00000009-76AC-4AB1-B155-467C8B7665B1}"/>
                  </c:ext>
                </c:extLst>
              </c15:ser>
            </c15:filteredScatterSeries>
          </c:ext>
        </c:extLst>
      </c:scatterChart>
      <c:valAx>
        <c:axId val="246345744"/>
        <c:scaling>
          <c:orientation val="minMax"/>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a:t>Time (day)</a:t>
                </a:r>
              </a:p>
            </c:rich>
          </c:tx>
          <c:layout>
            <c:manualLayout>
              <c:xMode val="edge"/>
              <c:yMode val="edge"/>
              <c:x val="0.45580877009364001"/>
              <c:y val="0.9578309235474694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346304"/>
        <c:crossesAt val="0"/>
        <c:crossBetween val="midCat"/>
      </c:valAx>
      <c:valAx>
        <c:axId val="24634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a:t>Losses (ksi)</a:t>
                </a:r>
              </a:p>
            </c:rich>
          </c:tx>
          <c:layout>
            <c:manualLayout>
              <c:xMode val="edge"/>
              <c:yMode val="edge"/>
              <c:x val="2.8646687176457895E-3"/>
              <c:y val="0.4012698230314970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345744"/>
        <c:crossesAt val="-5"/>
        <c:crossBetween val="midCat"/>
      </c:valAx>
      <c:spPr>
        <a:noFill/>
        <a:ln>
          <a:noFill/>
        </a:ln>
        <a:effectLst/>
      </c:spPr>
    </c:plotArea>
    <c:legend>
      <c:legendPos val="b"/>
      <c:layout>
        <c:manualLayout>
          <c:xMode val="edge"/>
          <c:yMode val="edge"/>
          <c:x val="0.4409083591886625"/>
          <c:y val="0.73108091440757195"/>
          <c:w val="0.53054164844006613"/>
          <c:h val="0.12041162080714736"/>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800" b="0" i="0" baseline="0" dirty="0">
                <a:effectLst/>
              </a:rPr>
              <a:t>Predicted versus Measured Prestress Losses in Type II Girder</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6305772023687513E-2"/>
          <c:y val="0.16708333333333336"/>
          <c:w val="0.62079095001198226"/>
          <c:h val="0.65550647306558796"/>
        </c:manualLayout>
      </c:layout>
      <c:scatterChart>
        <c:scatterStyle val="lineMarker"/>
        <c:varyColors val="0"/>
        <c:ser>
          <c:idx val="0"/>
          <c:order val="0"/>
          <c:tx>
            <c:v>Losses in the bottom strands</c:v>
          </c:tx>
          <c:spPr>
            <a:ln w="19050" cap="rnd">
              <a:solidFill>
                <a:schemeClr val="tx1"/>
              </a:solidFill>
              <a:prstDash val="solid"/>
              <a:round/>
            </a:ln>
            <a:effectLst/>
          </c:spPr>
          <c:marker>
            <c:symbol val="triangle"/>
            <c:size val="7"/>
            <c:spPr>
              <a:solidFill>
                <a:schemeClr val="tx1"/>
              </a:solidFill>
              <a:ln w="9525">
                <a:solidFill>
                  <a:schemeClr val="tx1"/>
                </a:solidFill>
              </a:ln>
              <a:effectLst/>
            </c:spPr>
          </c:marker>
          <c:dLbls>
            <c:dLbl>
              <c:idx val="7"/>
              <c:delete val="1"/>
              <c:extLst>
                <c:ext xmlns:c15="http://schemas.microsoft.com/office/drawing/2012/chart" uri="{CE6537A1-D6FC-4f65-9D91-7224C49458BB}"/>
                <c:ext xmlns:c16="http://schemas.microsoft.com/office/drawing/2014/chart" uri="{C3380CC4-5D6E-409C-BE32-E72D297353CC}">
                  <c16:uniqueId val="{00000000-8938-4936-BC71-F3916D5285FA}"/>
                </c:ext>
              </c:extLst>
            </c:dLbl>
            <c:dLbl>
              <c:idx val="8"/>
              <c:delete val="1"/>
              <c:extLst>
                <c:ext xmlns:c15="http://schemas.microsoft.com/office/drawing/2012/chart" uri="{CE6537A1-D6FC-4f65-9D91-7224C49458BB}"/>
                <c:ext xmlns:c16="http://schemas.microsoft.com/office/drawing/2014/chart" uri="{C3380CC4-5D6E-409C-BE32-E72D297353CC}">
                  <c16:uniqueId val="{00000001-8938-4936-BC71-F3916D5285F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Bottom!$E$30:$E$39</c:f>
              <c:numCache>
                <c:formatCode>General</c:formatCode>
                <c:ptCount val="10"/>
                <c:pt idx="0">
                  <c:v>130</c:v>
                </c:pt>
                <c:pt idx="1">
                  <c:v>122</c:v>
                </c:pt>
                <c:pt idx="2">
                  <c:v>109</c:v>
                </c:pt>
                <c:pt idx="3">
                  <c:v>102</c:v>
                </c:pt>
                <c:pt idx="4">
                  <c:v>97</c:v>
                </c:pt>
                <c:pt idx="5">
                  <c:v>90</c:v>
                </c:pt>
                <c:pt idx="6">
                  <c:v>18</c:v>
                </c:pt>
                <c:pt idx="7">
                  <c:v>11</c:v>
                </c:pt>
                <c:pt idx="8">
                  <c:v>1</c:v>
                </c:pt>
                <c:pt idx="9">
                  <c:v>0</c:v>
                </c:pt>
              </c:numCache>
            </c:numRef>
          </c:xVal>
          <c:yVal>
            <c:numRef>
              <c:f>Bottom!$J$30:$J$39</c:f>
              <c:numCache>
                <c:formatCode>0.0</c:formatCode>
                <c:ptCount val="10"/>
                <c:pt idx="0">
                  <c:v>11.565299999999999</c:v>
                </c:pt>
                <c:pt idx="1">
                  <c:v>11.81674125</c:v>
                </c:pt>
                <c:pt idx="2">
                  <c:v>11.37983625</c:v>
                </c:pt>
                <c:pt idx="3">
                  <c:v>10.695907499999999</c:v>
                </c:pt>
                <c:pt idx="4">
                  <c:v>12.411037499999997</c:v>
                </c:pt>
                <c:pt idx="5">
                  <c:v>12.828776249999999</c:v>
                </c:pt>
                <c:pt idx="6">
                  <c:v>10.668547499999994</c:v>
                </c:pt>
                <c:pt idx="7">
                  <c:v>9.8415487499999923</c:v>
                </c:pt>
                <c:pt idx="8">
                  <c:v>9.3673799999999989</c:v>
                </c:pt>
                <c:pt idx="9">
                  <c:v>8.5346812499999984</c:v>
                </c:pt>
              </c:numCache>
            </c:numRef>
          </c:yVal>
          <c:smooth val="0"/>
          <c:extLst>
            <c:ext xmlns:c16="http://schemas.microsoft.com/office/drawing/2014/chart" uri="{C3380CC4-5D6E-409C-BE32-E72D297353CC}">
              <c16:uniqueId val="{00000002-8938-4936-BC71-F3916D5285FA}"/>
            </c:ext>
          </c:extLst>
        </c:ser>
        <c:ser>
          <c:idx val="1"/>
          <c:order val="2"/>
          <c:tx>
            <c:strRef>
              <c:f>Bottom!$A$45</c:f>
              <c:strCache>
                <c:ptCount val="1"/>
                <c:pt idx="0">
                  <c:v>Predicted Using AASHTO 2014 Specifications </c:v>
                </c:pt>
              </c:strCache>
            </c:strRef>
          </c:tx>
          <c:spPr>
            <a:ln w="19050" cap="rnd">
              <a:solidFill>
                <a:srgbClr val="FF0000"/>
              </a:solidFill>
              <a:round/>
            </a:ln>
            <a:effectLst/>
          </c:spPr>
          <c:marker>
            <c:symbol val="circle"/>
            <c:size val="6"/>
            <c:spPr>
              <a:solidFill>
                <a:schemeClr val="tx1"/>
              </a:solidFill>
              <a:ln w="9525">
                <a:solidFill>
                  <a:schemeClr val="tx1"/>
                </a:solidFill>
              </a:ln>
              <a:effectLst/>
            </c:spPr>
          </c:marker>
          <c:dLbls>
            <c:dLbl>
              <c:idx val="9"/>
              <c:layout>
                <c:manualLayout>
                  <c:x val="-1.6910383831053311E-2"/>
                  <c:y val="0.1056827792359288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938-4936-BC71-F3916D5285FA}"/>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938-4936-BC71-F3916D5285F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Bottom!$B$47:$B$60</c:f>
              <c:numCache>
                <c:formatCode>General</c:formatCode>
                <c:ptCount val="14"/>
                <c:pt idx="0">
                  <c:v>0</c:v>
                </c:pt>
                <c:pt idx="1">
                  <c:v>10</c:v>
                </c:pt>
                <c:pt idx="2">
                  <c:v>20</c:v>
                </c:pt>
                <c:pt idx="3">
                  <c:v>30</c:v>
                </c:pt>
                <c:pt idx="4">
                  <c:v>40</c:v>
                </c:pt>
                <c:pt idx="5">
                  <c:v>50</c:v>
                </c:pt>
                <c:pt idx="6">
                  <c:v>60</c:v>
                </c:pt>
                <c:pt idx="7">
                  <c:v>70</c:v>
                </c:pt>
                <c:pt idx="8">
                  <c:v>80</c:v>
                </c:pt>
                <c:pt idx="9">
                  <c:v>89</c:v>
                </c:pt>
                <c:pt idx="10">
                  <c:v>100</c:v>
                </c:pt>
                <c:pt idx="11">
                  <c:v>110</c:v>
                </c:pt>
                <c:pt idx="12">
                  <c:v>120</c:v>
                </c:pt>
                <c:pt idx="13">
                  <c:v>130</c:v>
                </c:pt>
              </c:numCache>
            </c:numRef>
          </c:xVal>
          <c:yVal>
            <c:numRef>
              <c:f>Bottom!$J$47:$J$72</c:f>
              <c:numCache>
                <c:formatCode>0.00</c:formatCode>
                <c:ptCount val="26"/>
                <c:pt idx="0">
                  <c:v>11.639643072526843</c:v>
                </c:pt>
                <c:pt idx="1">
                  <c:v>17.338541589770962</c:v>
                </c:pt>
                <c:pt idx="2">
                  <c:v>21.255323944693998</c:v>
                </c:pt>
                <c:pt idx="3">
                  <c:v>24.099015243473737</c:v>
                </c:pt>
                <c:pt idx="4">
                  <c:v>26.257479723270407</c:v>
                </c:pt>
                <c:pt idx="5">
                  <c:v>27.951758293433386</c:v>
                </c:pt>
                <c:pt idx="6">
                  <c:v>29.317050733467624</c:v>
                </c:pt>
                <c:pt idx="7">
                  <c:v>30.440698493849794</c:v>
                </c:pt>
                <c:pt idx="8">
                  <c:v>31.381639301324292</c:v>
                </c:pt>
                <c:pt idx="9">
                  <c:v>32.497500514355771</c:v>
                </c:pt>
                <c:pt idx="10">
                  <c:v>32.868720577472793</c:v>
                </c:pt>
                <c:pt idx="11">
                  <c:v>28.966468933571704</c:v>
                </c:pt>
                <c:pt idx="12">
                  <c:v>29.807438350271973</c:v>
                </c:pt>
                <c:pt idx="13">
                  <c:v>29.954654077180301</c:v>
                </c:pt>
                <c:pt idx="14">
                  <c:v>30.367747866721601</c:v>
                </c:pt>
                <c:pt idx="15">
                  <c:v>30.738034009678309</c:v>
                </c:pt>
                <c:pt idx="16">
                  <c:v>31.071838759240272</c:v>
                </c:pt>
                <c:pt idx="17">
                  <c:v>31.374300339829276</c:v>
                </c:pt>
                <c:pt idx="18">
                  <c:v>31.649635321262316</c:v>
                </c:pt>
                <c:pt idx="19">
                  <c:v>31.901336398709695</c:v>
                </c:pt>
                <c:pt idx="20">
                  <c:v>32.132321338095551</c:v>
                </c:pt>
                <c:pt idx="21">
                  <c:v>32.345046598478575</c:v>
                </c:pt>
                <c:pt idx="22">
                  <c:v>32.541595032976964</c:v>
                </c:pt>
                <c:pt idx="23">
                  <c:v>32.723744314764843</c:v>
                </c:pt>
                <c:pt idx="24">
                  <c:v>32.893020855790326</c:v>
                </c:pt>
                <c:pt idx="25">
                  <c:v>33.050742684117829</c:v>
                </c:pt>
              </c:numCache>
            </c:numRef>
          </c:yVal>
          <c:smooth val="0"/>
          <c:extLst>
            <c:ext xmlns:c16="http://schemas.microsoft.com/office/drawing/2014/chart" uri="{C3380CC4-5D6E-409C-BE32-E72D297353CC}">
              <c16:uniqueId val="{00000005-8938-4936-BC71-F3916D5285FA}"/>
            </c:ext>
          </c:extLst>
        </c:ser>
        <c:dLbls>
          <c:showLegendKey val="0"/>
          <c:showVal val="0"/>
          <c:showCatName val="0"/>
          <c:showSerName val="0"/>
          <c:showPercent val="0"/>
          <c:showBubbleSize val="0"/>
        </c:dLbls>
        <c:axId val="246857488"/>
        <c:axId val="246858048"/>
        <c:extLst>
          <c:ext xmlns:c15="http://schemas.microsoft.com/office/drawing/2012/chart" uri="{02D57815-91ED-43cb-92C2-25804820EDAC}">
            <c15:filteredScatterSeries>
              <c15:ser>
                <c:idx val="2"/>
                <c:order val="1"/>
                <c:tx>
                  <c:v>Predicted Losses Using AASHTO 2014 Specification </c:v>
                </c:tx>
                <c:spPr>
                  <a:ln w="25400" cap="rnd">
                    <a:noFill/>
                    <a:round/>
                  </a:ln>
                  <a:effectLst/>
                </c:spPr>
                <c:marker>
                  <c:symbol val="circle"/>
                  <c:size val="5"/>
                  <c:spPr>
                    <a:solidFill>
                      <a:srgbClr val="00B050"/>
                    </a:solidFill>
                    <a:ln w="9525">
                      <a:solidFill>
                        <a:srgbClr val="00B050"/>
                      </a:solidFill>
                    </a:ln>
                    <a:effectLst/>
                  </c:spPr>
                </c:marker>
                <c:dPt>
                  <c:idx val="0"/>
                  <c:marker>
                    <c:symbol val="circle"/>
                    <c:size val="5"/>
                    <c:spPr>
                      <a:solidFill>
                        <a:srgbClr val="00B050"/>
                      </a:solidFill>
                      <a:ln w="9525">
                        <a:solidFill>
                          <a:srgbClr val="00B050"/>
                        </a:solidFill>
                      </a:ln>
                      <a:effectLst/>
                    </c:spPr>
                  </c:marker>
                  <c:bubble3D val="0"/>
                  <c:extLst>
                    <c:ext xmlns:c16="http://schemas.microsoft.com/office/drawing/2014/chart" uri="{C3380CC4-5D6E-409C-BE32-E72D297353CC}">
                      <c16:uniqueId val="{00000006-8938-4936-BC71-F3916D5285FA}"/>
                    </c:ext>
                  </c:extLst>
                </c:dPt>
                <c:dLbls>
                  <c:dLbl>
                    <c:idx val="0"/>
                    <c:dLblPos val="t"/>
                    <c:showLegendKey val="0"/>
                    <c:showVal val="1"/>
                    <c:showCatName val="0"/>
                    <c:showSerName val="0"/>
                    <c:showPercent val="0"/>
                    <c:showBubbleSize val="0"/>
                    <c:extLst>
                      <c:ext uri="{CE6537A1-D6FC-4f65-9D91-7224C49458BB}"/>
                      <c:ext xmlns:c16="http://schemas.microsoft.com/office/drawing/2014/chart" uri="{C3380CC4-5D6E-409C-BE32-E72D297353CC}">
                        <c16:uniqueId val="{00000006-8938-4936-BC71-F3916D5285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Bottom!$O$32</c15:sqref>
                        </c15:formulaRef>
                      </c:ext>
                    </c:extLst>
                    <c:numCache>
                      <c:formatCode>General</c:formatCode>
                      <c:ptCount val="1"/>
                      <c:pt idx="0">
                        <c:v>90</c:v>
                      </c:pt>
                    </c:numCache>
                  </c:numRef>
                </c:xVal>
                <c:yVal>
                  <c:numRef>
                    <c:extLst>
                      <c:ext uri="{02D57815-91ED-43cb-92C2-25804820EDAC}">
                        <c15:formulaRef>
                          <c15:sqref>Bottom!$M$32</c15:sqref>
                        </c15:formulaRef>
                      </c:ext>
                    </c:extLst>
                    <c:numCache>
                      <c:formatCode>General</c:formatCode>
                      <c:ptCount val="1"/>
                      <c:pt idx="0">
                        <c:v>33.42</c:v>
                      </c:pt>
                    </c:numCache>
                  </c:numRef>
                </c:yVal>
                <c:smooth val="0"/>
                <c:extLst>
                  <c:ext xmlns:c16="http://schemas.microsoft.com/office/drawing/2014/chart" uri="{C3380CC4-5D6E-409C-BE32-E72D297353CC}">
                    <c16:uniqueId val="{00000007-8938-4936-BC71-F3916D5285FA}"/>
                  </c:ext>
                </c:extLst>
              </c15:ser>
            </c15:filteredScatterSeries>
          </c:ext>
        </c:extLst>
      </c:scatterChart>
      <c:valAx>
        <c:axId val="246857488"/>
        <c:scaling>
          <c:orientation val="minMax"/>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t>Age (day)</a:t>
                </a:r>
              </a:p>
            </c:rich>
          </c:tx>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858048"/>
        <c:crosses val="autoZero"/>
        <c:crossBetween val="midCat"/>
      </c:valAx>
      <c:valAx>
        <c:axId val="246858048"/>
        <c:scaling>
          <c:orientation val="minMax"/>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t>Losses (ksi)</a:t>
                </a:r>
              </a:p>
            </c:rich>
          </c:tx>
          <c:layout>
            <c:manualLayout>
              <c:xMode val="edge"/>
              <c:yMode val="edge"/>
              <c:x val="7.8197624897861362E-3"/>
              <c:y val="0.3800711057357185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857488"/>
        <c:crossesAt val="0"/>
        <c:crossBetween val="midCat"/>
      </c:valAx>
      <c:spPr>
        <a:noFill/>
        <a:ln>
          <a:solidFill>
            <a:schemeClr val="tx1"/>
          </a:solidFill>
        </a:ln>
        <a:effectLst/>
      </c:spPr>
    </c:plotArea>
    <c:legend>
      <c:legendPos val="r"/>
      <c:layout>
        <c:manualLayout>
          <c:xMode val="edge"/>
          <c:yMode val="edge"/>
          <c:x val="0.70719951031203176"/>
          <c:y val="0.30653202864135459"/>
          <c:w val="0.2913336848768992"/>
          <c:h val="0.2203521434820647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800" b="0" i="0" baseline="0">
                <a:effectLst/>
              </a:rPr>
              <a:t>Predicted versus Measured Prestress Losses in Type III Girder</a:t>
            </a:r>
            <a:endParaRPr lang="en-US">
              <a:effectLst/>
            </a:endParaRPr>
          </a:p>
        </c:rich>
      </c:tx>
      <c:layout>
        <c:manualLayout>
          <c:xMode val="edge"/>
          <c:yMode val="edge"/>
          <c:x val="0.15806992252561175"/>
          <c:y val="1.241960566774083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321432762081209"/>
          <c:y val="0.13033188608433291"/>
          <c:w val="0.6597213520352968"/>
          <c:h val="0.72785001223624535"/>
        </c:manualLayout>
      </c:layout>
      <c:scatterChart>
        <c:scatterStyle val="lineMarker"/>
        <c:varyColors val="0"/>
        <c:ser>
          <c:idx val="1"/>
          <c:order val="0"/>
          <c:tx>
            <c:v>Losses in the bottom strands</c:v>
          </c:tx>
          <c:spPr>
            <a:ln w="25400" cap="rnd">
              <a:solidFill>
                <a:schemeClr val="tx1"/>
              </a:solidFill>
              <a:round/>
            </a:ln>
            <a:effectLst/>
          </c:spPr>
          <c:marker>
            <c:symbol val="triangle"/>
            <c:size val="8"/>
            <c:spPr>
              <a:solidFill>
                <a:schemeClr val="tx1"/>
              </a:solidFill>
              <a:ln w="9525">
                <a:solidFill>
                  <a:schemeClr val="tx1"/>
                </a:solidFill>
              </a:ln>
              <a:effectLst/>
            </c:spPr>
          </c:marker>
          <c:dLbls>
            <c:dLbl>
              <c:idx val="3"/>
              <c:delete val="1"/>
              <c:extLst>
                <c:ext xmlns:c15="http://schemas.microsoft.com/office/drawing/2012/chart" uri="{CE6537A1-D6FC-4f65-9D91-7224C49458BB}"/>
                <c:ext xmlns:c16="http://schemas.microsoft.com/office/drawing/2014/chart" uri="{C3380CC4-5D6E-409C-BE32-E72D297353CC}">
                  <c16:uniqueId val="{00000009-25FF-45D6-876C-904CCB5F6C3A}"/>
                </c:ext>
              </c:extLst>
            </c:dLbl>
            <c:dLbl>
              <c:idx val="4"/>
              <c:delete val="1"/>
              <c:extLst>
                <c:ext xmlns:c15="http://schemas.microsoft.com/office/drawing/2012/chart" uri="{CE6537A1-D6FC-4f65-9D91-7224C49458BB}"/>
                <c:ext xmlns:c16="http://schemas.microsoft.com/office/drawing/2014/chart" uri="{C3380CC4-5D6E-409C-BE32-E72D297353CC}">
                  <c16:uniqueId val="{00000000-25FF-45D6-876C-904CCB5F6C3A}"/>
                </c:ext>
              </c:extLst>
            </c:dLbl>
            <c:dLbl>
              <c:idx val="5"/>
              <c:delete val="1"/>
              <c:extLst>
                <c:ext xmlns:c15="http://schemas.microsoft.com/office/drawing/2012/chart" uri="{CE6537A1-D6FC-4f65-9D91-7224C49458BB}"/>
                <c:ext xmlns:c16="http://schemas.microsoft.com/office/drawing/2014/chart" uri="{C3380CC4-5D6E-409C-BE32-E72D297353CC}">
                  <c16:uniqueId val="{00000001-25FF-45D6-876C-904CCB5F6C3A}"/>
                </c:ext>
              </c:extLst>
            </c:dLbl>
            <c:dLbl>
              <c:idx val="6"/>
              <c:delete val="1"/>
              <c:extLst>
                <c:ext xmlns:c15="http://schemas.microsoft.com/office/drawing/2012/chart" uri="{CE6537A1-D6FC-4f65-9D91-7224C49458BB}"/>
                <c:ext xmlns:c16="http://schemas.microsoft.com/office/drawing/2014/chart" uri="{C3380CC4-5D6E-409C-BE32-E72D297353CC}">
                  <c16:uniqueId val="{00000002-25FF-45D6-876C-904CCB5F6C3A}"/>
                </c:ext>
              </c:extLst>
            </c:dLbl>
            <c:dLbl>
              <c:idx val="7"/>
              <c:delete val="1"/>
              <c:extLst>
                <c:ext xmlns:c15="http://schemas.microsoft.com/office/drawing/2012/chart" uri="{CE6537A1-D6FC-4f65-9D91-7224C49458BB}"/>
                <c:ext xmlns:c16="http://schemas.microsoft.com/office/drawing/2014/chart" uri="{C3380CC4-5D6E-409C-BE32-E72D297353CC}">
                  <c16:uniqueId val="{00000003-25FF-45D6-876C-904CCB5F6C3A}"/>
                </c:ext>
              </c:extLst>
            </c:dLbl>
            <c:dLbl>
              <c:idx val="8"/>
              <c:delete val="1"/>
              <c:extLst>
                <c:ext xmlns:c15="http://schemas.microsoft.com/office/drawing/2012/chart" uri="{CE6537A1-D6FC-4f65-9D91-7224C49458BB}"/>
                <c:ext xmlns:c16="http://schemas.microsoft.com/office/drawing/2014/chart" uri="{C3380CC4-5D6E-409C-BE32-E72D297353CC}">
                  <c16:uniqueId val="{00000004-25FF-45D6-876C-904CCB5F6C3A}"/>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Sheet1!$C$7:$C$15</c:f>
              <c:numCache>
                <c:formatCode>General</c:formatCode>
                <c:ptCount val="9"/>
                <c:pt idx="0">
                  <c:v>110</c:v>
                </c:pt>
                <c:pt idx="1">
                  <c:v>102</c:v>
                </c:pt>
                <c:pt idx="2">
                  <c:v>89</c:v>
                </c:pt>
                <c:pt idx="3">
                  <c:v>82</c:v>
                </c:pt>
                <c:pt idx="4">
                  <c:v>8</c:v>
                </c:pt>
                <c:pt idx="5">
                  <c:v>0.75</c:v>
                </c:pt>
                <c:pt idx="6">
                  <c:v>0.5</c:v>
                </c:pt>
                <c:pt idx="7">
                  <c:v>0.25</c:v>
                </c:pt>
                <c:pt idx="8">
                  <c:v>0</c:v>
                </c:pt>
              </c:numCache>
            </c:numRef>
          </c:xVal>
          <c:yVal>
            <c:numRef>
              <c:f>Sheet1!$K$7:$K$15</c:f>
              <c:numCache>
                <c:formatCode>0.0</c:formatCode>
                <c:ptCount val="9"/>
                <c:pt idx="0">
                  <c:v>15.189858749999994</c:v>
                </c:pt>
                <c:pt idx="1">
                  <c:v>14.986867499999994</c:v>
                </c:pt>
                <c:pt idx="2">
                  <c:v>16.614644999999996</c:v>
                </c:pt>
                <c:pt idx="3">
                  <c:v>16.655542499999989</c:v>
                </c:pt>
                <c:pt idx="4">
                  <c:v>12.317984999999991</c:v>
                </c:pt>
                <c:pt idx="5">
                  <c:v>11.33722875</c:v>
                </c:pt>
                <c:pt idx="6">
                  <c:v>11.678302499999996</c:v>
                </c:pt>
                <c:pt idx="7">
                  <c:v>11.991374999999994</c:v>
                </c:pt>
                <c:pt idx="8">
                  <c:v>11.206627499999991</c:v>
                </c:pt>
              </c:numCache>
            </c:numRef>
          </c:yVal>
          <c:smooth val="0"/>
          <c:extLst>
            <c:ext xmlns:c16="http://schemas.microsoft.com/office/drawing/2014/chart" uri="{C3380CC4-5D6E-409C-BE32-E72D297353CC}">
              <c16:uniqueId val="{00000005-25FF-45D6-876C-904CCB5F6C3A}"/>
            </c:ext>
          </c:extLst>
        </c:ser>
        <c:ser>
          <c:idx val="3"/>
          <c:order val="2"/>
          <c:tx>
            <c:strRef>
              <c:f>Sheet1!$A$19</c:f>
              <c:strCache>
                <c:ptCount val="1"/>
                <c:pt idx="0">
                  <c:v>Predicted Using AASHTO 2014 Specifications</c:v>
                </c:pt>
              </c:strCache>
            </c:strRef>
          </c:tx>
          <c:spPr>
            <a:ln w="22225" cap="rnd">
              <a:solidFill>
                <a:srgbClr val="FF0000"/>
              </a:solidFill>
              <a:round/>
            </a:ln>
            <a:effectLst/>
          </c:spPr>
          <c:marker>
            <c:symbol val="circle"/>
            <c:size val="7"/>
            <c:spPr>
              <a:solidFill>
                <a:schemeClr val="tx1"/>
              </a:solidFill>
              <a:ln w="9525">
                <a:solidFill>
                  <a:schemeClr val="tx1"/>
                </a:solidFill>
              </a:ln>
              <a:effectLst/>
            </c:spPr>
          </c:marker>
          <c:dLbls>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5FF-45D6-876C-904CCB5F6C3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Sheet1!$A$21:$A$33</c:f>
              <c:numCache>
                <c:formatCode>General</c:formatCode>
                <c:ptCount val="13"/>
                <c:pt idx="0">
                  <c:v>0</c:v>
                </c:pt>
                <c:pt idx="1">
                  <c:v>10</c:v>
                </c:pt>
                <c:pt idx="2">
                  <c:v>20</c:v>
                </c:pt>
                <c:pt idx="3">
                  <c:v>30</c:v>
                </c:pt>
                <c:pt idx="4">
                  <c:v>40</c:v>
                </c:pt>
                <c:pt idx="5">
                  <c:v>50</c:v>
                </c:pt>
                <c:pt idx="6">
                  <c:v>60</c:v>
                </c:pt>
                <c:pt idx="7">
                  <c:v>70</c:v>
                </c:pt>
                <c:pt idx="8">
                  <c:v>80</c:v>
                </c:pt>
                <c:pt idx="9">
                  <c:v>89</c:v>
                </c:pt>
                <c:pt idx="10">
                  <c:v>100</c:v>
                </c:pt>
                <c:pt idx="11">
                  <c:v>110</c:v>
                </c:pt>
                <c:pt idx="12">
                  <c:v>120</c:v>
                </c:pt>
              </c:numCache>
            </c:numRef>
          </c:xVal>
          <c:yVal>
            <c:numRef>
              <c:f>Sheet1!$I$21:$I$32</c:f>
              <c:numCache>
                <c:formatCode>0.00</c:formatCode>
                <c:ptCount val="12"/>
                <c:pt idx="0">
                  <c:v>13.62552536854527</c:v>
                </c:pt>
                <c:pt idx="1">
                  <c:v>20.091530667165443</c:v>
                </c:pt>
                <c:pt idx="2">
                  <c:v>24.522257947929155</c:v>
                </c:pt>
                <c:pt idx="3">
                  <c:v>27.739087343552129</c:v>
                </c:pt>
                <c:pt idx="4">
                  <c:v>30.180777125771975</c:v>
                </c:pt>
                <c:pt idx="5">
                  <c:v>32.097372331170341</c:v>
                </c:pt>
                <c:pt idx="6">
                  <c:v>33.641813127753501</c:v>
                </c:pt>
                <c:pt idx="7">
                  <c:v>34.912901570959107</c:v>
                </c:pt>
                <c:pt idx="8">
                  <c:v>35.977308966489005</c:v>
                </c:pt>
                <c:pt idx="9">
                  <c:v>36.79738648259044</c:v>
                </c:pt>
                <c:pt idx="10">
                  <c:v>33.959519255927859</c:v>
                </c:pt>
                <c:pt idx="11">
                  <c:v>34.635701823251324</c:v>
                </c:pt>
              </c:numCache>
            </c:numRef>
          </c:yVal>
          <c:smooth val="0"/>
          <c:extLst>
            <c:ext xmlns:c16="http://schemas.microsoft.com/office/drawing/2014/chart" uri="{C3380CC4-5D6E-409C-BE32-E72D297353CC}">
              <c16:uniqueId val="{00000007-25FF-45D6-876C-904CCB5F6C3A}"/>
            </c:ext>
          </c:extLst>
        </c:ser>
        <c:dLbls>
          <c:dLblPos val="t"/>
          <c:showLegendKey val="0"/>
          <c:showVal val="1"/>
          <c:showCatName val="0"/>
          <c:showSerName val="0"/>
          <c:showPercent val="0"/>
          <c:showBubbleSize val="0"/>
        </c:dLbls>
        <c:axId val="246861408"/>
        <c:axId val="246861968"/>
        <c:extLst>
          <c:ext xmlns:c15="http://schemas.microsoft.com/office/drawing/2012/chart" uri="{02D57815-91ED-43cb-92C2-25804820EDAC}">
            <c15:filteredScatterSeries>
              <c15:ser>
                <c:idx val="2"/>
                <c:order val="1"/>
                <c:tx>
                  <c:v>Predicted Losses Using AASHTO 2014 Specification</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Sheet1!$N$7</c15:sqref>
                        </c15:formulaRef>
                      </c:ext>
                    </c:extLst>
                    <c:numCache>
                      <c:formatCode>General</c:formatCode>
                      <c:ptCount val="1"/>
                      <c:pt idx="0">
                        <c:v>90</c:v>
                      </c:pt>
                    </c:numCache>
                  </c:numRef>
                </c:xVal>
                <c:yVal>
                  <c:numRef>
                    <c:extLst>
                      <c:ext uri="{02D57815-91ED-43cb-92C2-25804820EDAC}">
                        <c15:formulaRef>
                          <c15:sqref>Sheet1!$O$7</c15:sqref>
                        </c15:formulaRef>
                      </c:ext>
                    </c:extLst>
                    <c:numCache>
                      <c:formatCode>General</c:formatCode>
                      <c:ptCount val="1"/>
                      <c:pt idx="0">
                        <c:v>38.21</c:v>
                      </c:pt>
                    </c:numCache>
                  </c:numRef>
                </c:yVal>
                <c:smooth val="0"/>
                <c:extLst>
                  <c:ext xmlns:c16="http://schemas.microsoft.com/office/drawing/2014/chart" uri="{C3380CC4-5D6E-409C-BE32-E72D297353CC}">
                    <c16:uniqueId val="{00000008-25FF-45D6-876C-904CCB5F6C3A}"/>
                  </c:ext>
                </c:extLst>
              </c15:ser>
            </c15:filteredScatterSeries>
          </c:ext>
        </c:extLst>
      </c:scatterChart>
      <c:valAx>
        <c:axId val="246861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(day)</a:t>
                </a:r>
              </a:p>
            </c:rich>
          </c:tx>
          <c:layout>
            <c:manualLayout>
              <c:xMode val="edge"/>
              <c:yMode val="edge"/>
              <c:x val="0.39664457920171753"/>
              <c:y val="0.9399081780414038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861968"/>
        <c:crosses val="autoZero"/>
        <c:crossBetween val="midCat"/>
      </c:valAx>
      <c:valAx>
        <c:axId val="24686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Losses (ksi)</a:t>
                </a:r>
              </a:p>
            </c:rich>
          </c:tx>
          <c:layout>
            <c:manualLayout>
              <c:xMode val="edge"/>
              <c:yMode val="edge"/>
              <c:x val="5.6337749408474119E-5"/>
              <c:y val="0.3786021440444445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861408"/>
        <c:crosses val="autoZero"/>
        <c:crossBetween val="midCat"/>
      </c:valAx>
      <c:spPr>
        <a:noFill/>
        <a:ln>
          <a:solidFill>
            <a:schemeClr val="tx1"/>
          </a:solidFill>
        </a:ln>
        <a:effectLst/>
      </c:spPr>
    </c:plotArea>
    <c:legend>
      <c:legendPos val="r"/>
      <c:layout>
        <c:manualLayout>
          <c:xMode val="edge"/>
          <c:yMode val="edge"/>
          <c:x val="0.77190423871434677"/>
          <c:y val="0.30653280228083374"/>
          <c:w val="0.22145124301322799"/>
          <c:h val="0.4144433628843463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Concrete mixtures using river gravel (Greenwood, MS)</a:t>
            </a:r>
          </a:p>
        </c:rich>
      </c:tx>
      <c:layout>
        <c:manualLayout>
          <c:xMode val="edge"/>
          <c:yMode val="edge"/>
          <c:x val="0.22387812100410526"/>
          <c:y val="4.528985507246377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238003062117235"/>
          <c:y val="7.852340332458442E-2"/>
          <c:w val="0.8663165421629988"/>
          <c:h val="0.76184026589067666"/>
        </c:manualLayout>
      </c:layout>
      <c:scatterChart>
        <c:scatterStyle val="smoothMarker"/>
        <c:varyColors val="0"/>
        <c:ser>
          <c:idx val="1"/>
          <c:order val="1"/>
          <c:tx>
            <c:v>Predicted by AASHTO 2014 (Eq. (4))</c:v>
          </c:tx>
          <c:spPr>
            <a:ln w="22225" cap="rnd">
              <a:solidFill>
                <a:schemeClr val="tx1"/>
              </a:solidFill>
              <a:round/>
            </a:ln>
            <a:effectLst/>
          </c:spPr>
          <c:marker>
            <c:symbol val="none"/>
          </c:marker>
          <c:xVal>
            <c:numRef>
              <c:f>'Greenwood River Gravel'!$AL$2:$AL$62</c:f>
              <c:numCache>
                <c:formatCode>0</c:formatCode>
                <c:ptCount val="61"/>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pt idx="50">
                  <c:v>10000</c:v>
                </c:pt>
                <c:pt idx="51">
                  <c:v>10200</c:v>
                </c:pt>
                <c:pt idx="52">
                  <c:v>10400</c:v>
                </c:pt>
                <c:pt idx="53">
                  <c:v>10600</c:v>
                </c:pt>
                <c:pt idx="54">
                  <c:v>10800</c:v>
                </c:pt>
                <c:pt idx="55">
                  <c:v>11000</c:v>
                </c:pt>
                <c:pt idx="56">
                  <c:v>11200</c:v>
                </c:pt>
                <c:pt idx="57">
                  <c:v>11400</c:v>
                </c:pt>
                <c:pt idx="58">
                  <c:v>11600</c:v>
                </c:pt>
                <c:pt idx="59">
                  <c:v>11800</c:v>
                </c:pt>
                <c:pt idx="60">
                  <c:v>12000</c:v>
                </c:pt>
              </c:numCache>
            </c:numRef>
          </c:xVal>
          <c:yVal>
            <c:numRef>
              <c:f>'Greenwood River Gravel'!$AN$2:$AN$62</c:f>
              <c:numCache>
                <c:formatCode>0</c:formatCode>
                <c:ptCount val="61"/>
                <c:pt idx="0">
                  <c:v>0</c:v>
                </c:pt>
                <c:pt idx="1">
                  <c:v>774.73104286739419</c:v>
                </c:pt>
                <c:pt idx="2">
                  <c:v>1097.9804243238584</c:v>
                </c:pt>
                <c:pt idx="3">
                  <c:v>1347.6203052842443</c:v>
                </c:pt>
                <c:pt idx="4">
                  <c:v>1559.4193382840938</c:v>
                </c:pt>
                <c:pt idx="5">
                  <c:v>1747.1999510645601</c:v>
                </c:pt>
                <c:pt idx="6">
                  <c:v>1918.0353538948134</c:v>
                </c:pt>
                <c:pt idx="7">
                  <c:v>2076.1181821424334</c:v>
                </c:pt>
                <c:pt idx="8">
                  <c:v>2224.1742641597129</c:v>
                </c:pt>
                <c:pt idx="9">
                  <c:v>2364.0929000456817</c:v>
                </c:pt>
                <c:pt idx="10">
                  <c:v>2497.24673670825</c:v>
                </c:pt>
                <c:pt idx="11">
                  <c:v>2624.6698041312552</c:v>
                </c:pt>
                <c:pt idx="12">
                  <c:v>2747.1637343861403</c:v>
                </c:pt>
                <c:pt idx="13">
                  <c:v>2865.3646727016103</c:v>
                </c:pt>
                <c:pt idx="14">
                  <c:v>2979.7873128460706</c:v>
                </c:pt>
                <c:pt idx="15">
                  <c:v>3090.8549414361078</c:v>
                </c:pt>
                <c:pt idx="16">
                  <c:v>3198.9205657168804</c:v>
                </c:pt>
                <c:pt idx="17">
                  <c:v>3304.2821584287267</c:v>
                </c:pt>
                <c:pt idx="18">
                  <c:v>3407.1939045881149</c:v>
                </c:pt>
                <c:pt idx="19">
                  <c:v>3507.8746606272007</c:v>
                </c:pt>
                <c:pt idx="20">
                  <c:v>3606.5144258688333</c:v>
                </c:pt>
                <c:pt idx="21">
                  <c:v>3703.2793684968469</c:v>
                </c:pt>
                <c:pt idx="22">
                  <c:v>3798.3157817083097</c:v>
                </c:pt>
                <c:pt idx="23">
                  <c:v>3891.753235578843</c:v>
                </c:pt>
                <c:pt idx="24">
                  <c:v>3983.7071156728375</c:v>
                </c:pt>
                <c:pt idx="25">
                  <c:v>4074.280688047892</c:v>
                </c:pt>
                <c:pt idx="26">
                  <c:v>4163.5667942309292</c:v>
                </c:pt>
                <c:pt idx="27">
                  <c:v>4251.6492540093668</c:v>
                </c:pt>
                <c:pt idx="28">
                  <c:v>4338.6040352507862</c:v>
                </c:pt>
                <c:pt idx="29">
                  <c:v>4424.5002362949872</c:v>
                </c:pt>
                <c:pt idx="30">
                  <c:v>4509.4009163080636</c:v>
                </c:pt>
                <c:pt idx="31">
                  <c:v>4593.3638013584787</c:v>
                </c:pt>
                <c:pt idx="32">
                  <c:v>4676.4418881819129</c:v>
                </c:pt>
                <c:pt idx="33">
                  <c:v>4758.6839631593957</c:v>
                </c:pt>
                <c:pt idx="34">
                  <c:v>4840.1350505958399</c:v>
                </c:pt>
                <c:pt idx="35">
                  <c:v>4920.83680170355</c:v>
                </c:pt>
                <c:pt idx="36">
                  <c:v>5000.8278335849973</c:v>
                </c:pt>
                <c:pt idx="37">
                  <c:v>5080.1440258369066</c:v>
                </c:pt>
                <c:pt idx="38">
                  <c:v>5158.8187810628124</c:v>
                </c:pt>
                <c:pt idx="39">
                  <c:v>5236.8832545091554</c:v>
                </c:pt>
                <c:pt idx="40">
                  <c:v>5314.3665571731144</c:v>
                </c:pt>
                <c:pt idx="41">
                  <c:v>5391.2959360256236</c:v>
                </c:pt>
                <c:pt idx="42">
                  <c:v>5467.6969344167583</c:v>
                </c:pt>
                <c:pt idx="43">
                  <c:v>5543.5935352569286</c:v>
                </c:pt>
                <c:pt idx="44">
                  <c:v>5619.0082891761613</c:v>
                </c:pt>
                <c:pt idx="45">
                  <c:v>5693.962429538853</c:v>
                </c:pt>
                <c:pt idx="46">
                  <c:v>5768.47597592071</c:v>
                </c:pt>
                <c:pt idx="47">
                  <c:v>5842.5678274277989</c:v>
                </c:pt>
                <c:pt idx="48">
                  <c:v>5916.2558470470485</c:v>
                </c:pt>
                <c:pt idx="49">
                  <c:v>5989.5569380566385</c:v>
                </c:pt>
                <c:pt idx="50">
                  <c:v>6062.4871133883689</c:v>
                </c:pt>
                <c:pt idx="51">
                  <c:v>6135.0615587182501</c:v>
                </c:pt>
                <c:pt idx="52">
                  <c:v>6207.2946899626413</c:v>
                </c:pt>
                <c:pt idx="53">
                  <c:v>6279.2002057725786</c:v>
                </c:pt>
                <c:pt idx="54">
                  <c:v>6350.7911355463739</c:v>
                </c:pt>
                <c:pt idx="55">
                  <c:v>6422.079883417834</c:v>
                </c:pt>
                <c:pt idx="56">
                  <c:v>6493.0782686234752</c:v>
                </c:pt>
                <c:pt idx="57">
                  <c:v>6563.7975626052348</c:v>
                </c:pt>
                <c:pt idx="58">
                  <c:v>6634.2485231645041</c:v>
                </c:pt>
                <c:pt idx="59">
                  <c:v>6704.4414259479063</c:v>
                </c:pt>
                <c:pt idx="60">
                  <c:v>6774.3860935143039</c:v>
                </c:pt>
              </c:numCache>
            </c:numRef>
          </c:yVal>
          <c:smooth val="1"/>
          <c:extLst>
            <c:ext xmlns:c16="http://schemas.microsoft.com/office/drawing/2014/chart" uri="{C3380CC4-5D6E-409C-BE32-E72D297353CC}">
              <c16:uniqueId val="{00000000-9470-4441-BCD3-ED891C765A2A}"/>
            </c:ext>
          </c:extLst>
        </c:ser>
        <c:dLbls>
          <c:showLegendKey val="0"/>
          <c:showVal val="0"/>
          <c:showCatName val="0"/>
          <c:showSerName val="0"/>
          <c:showPercent val="0"/>
          <c:showBubbleSize val="0"/>
        </c:dLbls>
        <c:axId val="251746656"/>
        <c:axId val="251747216"/>
      </c:scatterChart>
      <c:scatterChart>
        <c:scatterStyle val="lineMarker"/>
        <c:varyColors val="0"/>
        <c:ser>
          <c:idx val="0"/>
          <c:order val="0"/>
          <c:tx>
            <c:strRef>
              <c:f>'Greenwood River Gravel'!$F$1</c:f>
              <c:strCache>
                <c:ptCount val="1"/>
                <c:pt idx="0">
                  <c:v>Measured MOE (ksi)</c:v>
                </c:pt>
              </c:strCache>
            </c:strRef>
          </c:tx>
          <c:spPr>
            <a:ln w="25400" cap="rnd">
              <a:noFill/>
              <a:round/>
            </a:ln>
            <a:effectLst/>
          </c:spPr>
          <c:marker>
            <c:symbol val="circle"/>
            <c:size val="4"/>
            <c:spPr>
              <a:solidFill>
                <a:schemeClr val="tx1"/>
              </a:solidFill>
              <a:ln w="9525">
                <a:solidFill>
                  <a:schemeClr val="tx1"/>
                </a:solidFill>
              </a:ln>
              <a:effectLst/>
            </c:spPr>
          </c:marker>
          <c:xVal>
            <c:numRef>
              <c:f>('Greenwood River Gravel'!$E$2:$E$28,'Greenwood River Gravel'!$E$32:$E$54)</c:f>
              <c:numCache>
                <c:formatCode>General</c:formatCode>
                <c:ptCount val="50"/>
                <c:pt idx="0">
                  <c:v>5665</c:v>
                </c:pt>
                <c:pt idx="1">
                  <c:v>5714</c:v>
                </c:pt>
                <c:pt idx="2">
                  <c:v>5788</c:v>
                </c:pt>
                <c:pt idx="3">
                  <c:v>8471</c:v>
                </c:pt>
                <c:pt idx="4">
                  <c:v>8562</c:v>
                </c:pt>
                <c:pt idx="5">
                  <c:v>8850</c:v>
                </c:pt>
                <c:pt idx="6">
                  <c:v>9206</c:v>
                </c:pt>
                <c:pt idx="7">
                  <c:v>8380</c:v>
                </c:pt>
                <c:pt idx="8">
                  <c:v>9346</c:v>
                </c:pt>
                <c:pt idx="9">
                  <c:v>9262</c:v>
                </c:pt>
                <c:pt idx="10">
                  <c:v>6673</c:v>
                </c:pt>
                <c:pt idx="11">
                  <c:v>6543</c:v>
                </c:pt>
                <c:pt idx="12">
                  <c:v>9598</c:v>
                </c:pt>
                <c:pt idx="13">
                  <c:v>9242</c:v>
                </c:pt>
                <c:pt idx="14">
                  <c:v>10003</c:v>
                </c:pt>
                <c:pt idx="15">
                  <c:v>10104</c:v>
                </c:pt>
                <c:pt idx="16">
                  <c:v>10863</c:v>
                </c:pt>
                <c:pt idx="17">
                  <c:v>10491</c:v>
                </c:pt>
                <c:pt idx="18">
                  <c:v>6620</c:v>
                </c:pt>
                <c:pt idx="19">
                  <c:v>6588</c:v>
                </c:pt>
                <c:pt idx="20">
                  <c:v>8976</c:v>
                </c:pt>
                <c:pt idx="21">
                  <c:v>9039</c:v>
                </c:pt>
                <c:pt idx="22">
                  <c:v>9899</c:v>
                </c:pt>
                <c:pt idx="23">
                  <c:v>9359</c:v>
                </c:pt>
                <c:pt idx="24">
                  <c:v>11048</c:v>
                </c:pt>
                <c:pt idx="25">
                  <c:v>10739.5</c:v>
                </c:pt>
                <c:pt idx="26">
                  <c:v>10116</c:v>
                </c:pt>
                <c:pt idx="27">
                  <c:v>7650</c:v>
                </c:pt>
                <c:pt idx="28">
                  <c:v>7928</c:v>
                </c:pt>
                <c:pt idx="29">
                  <c:v>9157</c:v>
                </c:pt>
                <c:pt idx="30">
                  <c:v>8310</c:v>
                </c:pt>
                <c:pt idx="31">
                  <c:v>9058</c:v>
                </c:pt>
                <c:pt idx="32">
                  <c:v>9500</c:v>
                </c:pt>
                <c:pt idx="33">
                  <c:v>9655</c:v>
                </c:pt>
                <c:pt idx="34">
                  <c:v>5927</c:v>
                </c:pt>
                <c:pt idx="35">
                  <c:v>5612</c:v>
                </c:pt>
                <c:pt idx="36">
                  <c:v>8089</c:v>
                </c:pt>
                <c:pt idx="37">
                  <c:v>8491</c:v>
                </c:pt>
                <c:pt idx="38">
                  <c:v>8872</c:v>
                </c:pt>
                <c:pt idx="39">
                  <c:v>9102</c:v>
                </c:pt>
                <c:pt idx="40">
                  <c:v>9630</c:v>
                </c:pt>
                <c:pt idx="41">
                  <c:v>10135</c:v>
                </c:pt>
                <c:pt idx="42">
                  <c:v>2248</c:v>
                </c:pt>
                <c:pt idx="43">
                  <c:v>2039</c:v>
                </c:pt>
                <c:pt idx="44">
                  <c:v>3789</c:v>
                </c:pt>
                <c:pt idx="45">
                  <c:v>3935</c:v>
                </c:pt>
                <c:pt idx="46">
                  <c:v>4689</c:v>
                </c:pt>
                <c:pt idx="47">
                  <c:v>4814</c:v>
                </c:pt>
                <c:pt idx="48">
                  <c:v>5463</c:v>
                </c:pt>
                <c:pt idx="49">
                  <c:v>5268</c:v>
                </c:pt>
              </c:numCache>
            </c:numRef>
          </c:xVal>
          <c:yVal>
            <c:numRef>
              <c:f>('Greenwood River Gravel'!$F$2:$F$28,'Greenwood River Gravel'!$F$32:$F$54)</c:f>
              <c:numCache>
                <c:formatCode>General</c:formatCode>
                <c:ptCount val="50"/>
                <c:pt idx="0">
                  <c:v>5568</c:v>
                </c:pt>
                <c:pt idx="1">
                  <c:v>5367</c:v>
                </c:pt>
                <c:pt idx="2">
                  <c:v>5447</c:v>
                </c:pt>
                <c:pt idx="3">
                  <c:v>7005</c:v>
                </c:pt>
                <c:pt idx="4">
                  <c:v>6021</c:v>
                </c:pt>
                <c:pt idx="5">
                  <c:v>6259</c:v>
                </c:pt>
                <c:pt idx="6">
                  <c:v>6532</c:v>
                </c:pt>
                <c:pt idx="7">
                  <c:v>6427</c:v>
                </c:pt>
                <c:pt idx="8">
                  <c:v>6256</c:v>
                </c:pt>
                <c:pt idx="9">
                  <c:v>6145</c:v>
                </c:pt>
                <c:pt idx="10">
                  <c:v>6430</c:v>
                </c:pt>
                <c:pt idx="11">
                  <c:v>5576</c:v>
                </c:pt>
                <c:pt idx="12">
                  <c:v>6542</c:v>
                </c:pt>
                <c:pt idx="13">
                  <c:v>6140</c:v>
                </c:pt>
                <c:pt idx="14">
                  <c:v>6821</c:v>
                </c:pt>
                <c:pt idx="15">
                  <c:v>6592</c:v>
                </c:pt>
                <c:pt idx="16">
                  <c:v>6311</c:v>
                </c:pt>
                <c:pt idx="17">
                  <c:v>6426</c:v>
                </c:pt>
                <c:pt idx="18">
                  <c:v>5588</c:v>
                </c:pt>
                <c:pt idx="19">
                  <c:v>4286</c:v>
                </c:pt>
                <c:pt idx="20">
                  <c:v>6247</c:v>
                </c:pt>
                <c:pt idx="21">
                  <c:v>6385</c:v>
                </c:pt>
                <c:pt idx="22">
                  <c:v>6154</c:v>
                </c:pt>
                <c:pt idx="23">
                  <c:v>6376</c:v>
                </c:pt>
                <c:pt idx="24">
                  <c:v>7244</c:v>
                </c:pt>
                <c:pt idx="25">
                  <c:v>6775</c:v>
                </c:pt>
                <c:pt idx="26">
                  <c:v>6690</c:v>
                </c:pt>
                <c:pt idx="27">
                  <c:v>5752</c:v>
                </c:pt>
                <c:pt idx="28">
                  <c:v>5700</c:v>
                </c:pt>
                <c:pt idx="29">
                  <c:v>6314</c:v>
                </c:pt>
                <c:pt idx="30">
                  <c:v>6165</c:v>
                </c:pt>
                <c:pt idx="31">
                  <c:v>6237</c:v>
                </c:pt>
                <c:pt idx="32">
                  <c:v>6315</c:v>
                </c:pt>
                <c:pt idx="33">
                  <c:v>6213</c:v>
                </c:pt>
                <c:pt idx="34">
                  <c:v>5655</c:v>
                </c:pt>
                <c:pt idx="35">
                  <c:v>5465</c:v>
                </c:pt>
                <c:pt idx="36">
                  <c:v>6154</c:v>
                </c:pt>
                <c:pt idx="37">
                  <c:v>6073</c:v>
                </c:pt>
                <c:pt idx="38">
                  <c:v>6807</c:v>
                </c:pt>
                <c:pt idx="39">
                  <c:v>6654</c:v>
                </c:pt>
                <c:pt idx="40">
                  <c:v>6967</c:v>
                </c:pt>
                <c:pt idx="41">
                  <c:v>6858</c:v>
                </c:pt>
                <c:pt idx="42">
                  <c:v>4449</c:v>
                </c:pt>
                <c:pt idx="43">
                  <c:v>4191</c:v>
                </c:pt>
                <c:pt idx="44">
                  <c:v>4817</c:v>
                </c:pt>
                <c:pt idx="45">
                  <c:v>4931</c:v>
                </c:pt>
                <c:pt idx="46">
                  <c:v>5787</c:v>
                </c:pt>
                <c:pt idx="47">
                  <c:v>5752</c:v>
                </c:pt>
                <c:pt idx="48">
                  <c:v>5781</c:v>
                </c:pt>
                <c:pt idx="49">
                  <c:v>5472</c:v>
                </c:pt>
              </c:numCache>
            </c:numRef>
          </c:yVal>
          <c:smooth val="0"/>
          <c:extLst>
            <c:ext xmlns:c16="http://schemas.microsoft.com/office/drawing/2014/chart" uri="{C3380CC4-5D6E-409C-BE32-E72D297353CC}">
              <c16:uniqueId val="{00000001-9470-4441-BCD3-ED891C765A2A}"/>
            </c:ext>
          </c:extLst>
        </c:ser>
        <c:ser>
          <c:idx val="2"/>
          <c:order val="2"/>
          <c:tx>
            <c:strRef>
              <c:f>'Greenwood River Gravel'!$AO$1</c:f>
              <c:strCache>
                <c:ptCount val="1"/>
                <c:pt idx="0">
                  <c:v>AASHTO  Eq. with K=1.10 ( f'c &gt; 6500 psi)</c:v>
                </c:pt>
              </c:strCache>
            </c:strRef>
          </c:tx>
          <c:spPr>
            <a:ln w="25400" cap="rnd">
              <a:solidFill>
                <a:schemeClr val="tx1"/>
              </a:solidFill>
              <a:prstDash val="sysDot"/>
              <a:round/>
            </a:ln>
            <a:effectLst/>
          </c:spPr>
          <c:marker>
            <c:symbol val="none"/>
          </c:marker>
          <c:xVal>
            <c:numRef>
              <c:f>'Greenwood River Gravel'!$AL$2:$AL$62</c:f>
              <c:numCache>
                <c:formatCode>0</c:formatCode>
                <c:ptCount val="61"/>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pt idx="50">
                  <c:v>10000</c:v>
                </c:pt>
                <c:pt idx="51">
                  <c:v>10200</c:v>
                </c:pt>
                <c:pt idx="52">
                  <c:v>10400</c:v>
                </c:pt>
                <c:pt idx="53">
                  <c:v>10600</c:v>
                </c:pt>
                <c:pt idx="54">
                  <c:v>10800</c:v>
                </c:pt>
                <c:pt idx="55">
                  <c:v>11000</c:v>
                </c:pt>
                <c:pt idx="56">
                  <c:v>11200</c:v>
                </c:pt>
                <c:pt idx="57">
                  <c:v>11400</c:v>
                </c:pt>
                <c:pt idx="58">
                  <c:v>11600</c:v>
                </c:pt>
                <c:pt idx="59">
                  <c:v>11800</c:v>
                </c:pt>
                <c:pt idx="60">
                  <c:v>12000</c:v>
                </c:pt>
              </c:numCache>
            </c:numRef>
          </c:xVal>
          <c:yVal>
            <c:numRef>
              <c:f>'Greenwood River Gravel'!$AO$2:$AO$62</c:f>
              <c:numCache>
                <c:formatCode>0</c:formatCode>
                <c:ptCount val="61"/>
                <c:pt idx="0">
                  <c:v>0</c:v>
                </c:pt>
                <c:pt idx="1">
                  <c:v>852.20414715413369</c:v>
                </c:pt>
                <c:pt idx="2">
                  <c:v>1207.7784667562444</c:v>
                </c:pt>
                <c:pt idx="3">
                  <c:v>1482.3823358126688</c:v>
                </c:pt>
                <c:pt idx="4">
                  <c:v>1715.3612721125032</c:v>
                </c:pt>
                <c:pt idx="5">
                  <c:v>1921.9199461710161</c:v>
                </c:pt>
                <c:pt idx="6">
                  <c:v>2109.838889284295</c:v>
                </c:pt>
                <c:pt idx="7">
                  <c:v>2283.730000356677</c:v>
                </c:pt>
                <c:pt idx="8">
                  <c:v>2446.5916905756844</c:v>
                </c:pt>
                <c:pt idx="9">
                  <c:v>2600.5021900502502</c:v>
                </c:pt>
                <c:pt idx="10">
                  <c:v>2746.9714103790752</c:v>
                </c:pt>
                <c:pt idx="11">
                  <c:v>2887.136784544381</c:v>
                </c:pt>
                <c:pt idx="12">
                  <c:v>3021.8801078247548</c:v>
                </c:pt>
                <c:pt idx="13">
                  <c:v>3151.9011399717715</c:v>
                </c:pt>
                <c:pt idx="14">
                  <c:v>3277.766044130678</c:v>
                </c:pt>
                <c:pt idx="15">
                  <c:v>3399.9404355797187</c:v>
                </c:pt>
                <c:pt idx="16">
                  <c:v>3518.8126222885689</c:v>
                </c:pt>
                <c:pt idx="17">
                  <c:v>3634.7103742715994</c:v>
                </c:pt>
                <c:pt idx="18">
                  <c:v>3747.9132950469266</c:v>
                </c:pt>
                <c:pt idx="19">
                  <c:v>3858.662126689921</c:v>
                </c:pt>
                <c:pt idx="20">
                  <c:v>3967.1658684557169</c:v>
                </c:pt>
                <c:pt idx="21">
                  <c:v>4073.607305346532</c:v>
                </c:pt>
                <c:pt idx="22">
                  <c:v>4178.1473598791408</c:v>
                </c:pt>
                <c:pt idx="23">
                  <c:v>4280.9285591367279</c:v>
                </c:pt>
                <c:pt idx="24">
                  <c:v>4382.0778272401212</c:v>
                </c:pt>
                <c:pt idx="25">
                  <c:v>4481.7087568526813</c:v>
                </c:pt>
                <c:pt idx="26">
                  <c:v>4579.9234736540229</c:v>
                </c:pt>
                <c:pt idx="27">
                  <c:v>4676.814179410304</c:v>
                </c:pt>
                <c:pt idx="28">
                  <c:v>4772.4644387758653</c:v>
                </c:pt>
                <c:pt idx="29">
                  <c:v>4866.9502599244861</c:v>
                </c:pt>
                <c:pt idx="30">
                  <c:v>4960.3410079388705</c:v>
                </c:pt>
                <c:pt idx="31">
                  <c:v>5052.7001814943269</c:v>
                </c:pt>
                <c:pt idx="32">
                  <c:v>5144.0860770001045</c:v>
                </c:pt>
                <c:pt idx="33">
                  <c:v>5234.5523594753358</c:v>
                </c:pt>
                <c:pt idx="34">
                  <c:v>5324.1485556554244</c:v>
                </c:pt>
                <c:pt idx="35">
                  <c:v>5412.9204818739054</c:v>
                </c:pt>
                <c:pt idx="36">
                  <c:v>5500.9106169434972</c:v>
                </c:pt>
                <c:pt idx="37">
                  <c:v>5588.1584284205974</c:v>
                </c:pt>
                <c:pt idx="38">
                  <c:v>5674.7006591690943</c:v>
                </c:pt>
                <c:pt idx="39">
                  <c:v>5760.5715799600712</c:v>
                </c:pt>
                <c:pt idx="40">
                  <c:v>5845.803212890426</c:v>
                </c:pt>
                <c:pt idx="41">
                  <c:v>5930.4255296281863</c:v>
                </c:pt>
                <c:pt idx="42">
                  <c:v>6014.4666278584345</c:v>
                </c:pt>
                <c:pt idx="43">
                  <c:v>6097.9528887826218</c:v>
                </c:pt>
                <c:pt idx="44">
                  <c:v>6180.9091180937776</c:v>
                </c:pt>
                <c:pt idx="45">
                  <c:v>6263.3586724927391</c:v>
                </c:pt>
                <c:pt idx="46">
                  <c:v>6345.3235735127819</c:v>
                </c:pt>
                <c:pt idx="47">
                  <c:v>6426.824610170579</c:v>
                </c:pt>
                <c:pt idx="48">
                  <c:v>6507.8814317517536</c:v>
                </c:pt>
                <c:pt idx="49">
                  <c:v>6588.5126318623024</c:v>
                </c:pt>
                <c:pt idx="50">
                  <c:v>6668.7358247272059</c:v>
                </c:pt>
                <c:pt idx="51">
                  <c:v>6748.5677145900754</c:v>
                </c:pt>
                <c:pt idx="52">
                  <c:v>6828.0241589589059</c:v>
                </c:pt>
                <c:pt idx="53">
                  <c:v>6907.1202263498371</c:v>
                </c:pt>
                <c:pt idx="54">
                  <c:v>6985.8702491010117</c:v>
                </c:pt>
                <c:pt idx="55">
                  <c:v>7064.2878717596177</c:v>
                </c:pt>
                <c:pt idx="56">
                  <c:v>7142.3860954858237</c:v>
                </c:pt>
                <c:pt idx="57">
                  <c:v>7220.1773188657589</c:v>
                </c:pt>
                <c:pt idx="58">
                  <c:v>7297.6733754809547</c:v>
                </c:pt>
                <c:pt idx="59">
                  <c:v>7374.8855685426979</c:v>
                </c:pt>
                <c:pt idx="60">
                  <c:v>7451.8247028657352</c:v>
                </c:pt>
              </c:numCache>
            </c:numRef>
          </c:yVal>
          <c:smooth val="0"/>
          <c:extLst>
            <c:ext xmlns:c16="http://schemas.microsoft.com/office/drawing/2014/chart" uri="{C3380CC4-5D6E-409C-BE32-E72D297353CC}">
              <c16:uniqueId val="{00000002-9470-4441-BCD3-ED891C765A2A}"/>
            </c:ext>
          </c:extLst>
        </c:ser>
        <c:ser>
          <c:idx val="3"/>
          <c:order val="3"/>
          <c:tx>
            <c:strRef>
              <c:f>'Greenwood River Gravel'!$AP$1</c:f>
              <c:strCache>
                <c:ptCount val="1"/>
                <c:pt idx="0">
                  <c:v>AASHTO  Eq. with K=1.20 (f'c &lt; 6500 psi)</c:v>
                </c:pt>
              </c:strCache>
            </c:strRef>
          </c:tx>
          <c:spPr>
            <a:ln w="25400" cap="rnd">
              <a:solidFill>
                <a:schemeClr val="tx1"/>
              </a:solidFill>
              <a:prstDash val="dash"/>
              <a:round/>
            </a:ln>
            <a:effectLst/>
          </c:spPr>
          <c:marker>
            <c:symbol val="none"/>
          </c:marker>
          <c:xVal>
            <c:numRef>
              <c:f>'Greenwood River Gravel'!$AL$2:$AL$37</c:f>
              <c:numCache>
                <c:formatCode>0</c:formatCode>
                <c:ptCount val="36"/>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numCache>
            </c:numRef>
          </c:xVal>
          <c:yVal>
            <c:numRef>
              <c:f>'Greenwood River Gravel'!$AP$2:$AP$37</c:f>
              <c:numCache>
                <c:formatCode>0</c:formatCode>
                <c:ptCount val="36"/>
                <c:pt idx="0">
                  <c:v>0</c:v>
                </c:pt>
                <c:pt idx="1">
                  <c:v>1022.6449765849604</c:v>
                </c:pt>
                <c:pt idx="2">
                  <c:v>1449.3341601074933</c:v>
                </c:pt>
                <c:pt idx="3">
                  <c:v>1778.8588029752025</c:v>
                </c:pt>
                <c:pt idx="4">
                  <c:v>2058.4335265350037</c:v>
                </c:pt>
                <c:pt idx="5">
                  <c:v>2306.3039354052194</c:v>
                </c:pt>
                <c:pt idx="6">
                  <c:v>2531.8066671411539</c:v>
                </c:pt>
                <c:pt idx="7">
                  <c:v>2740.4760004280124</c:v>
                </c:pt>
                <c:pt idx="8">
                  <c:v>2935.910028690821</c:v>
                </c:pt>
                <c:pt idx="9">
                  <c:v>3120.6026280603</c:v>
                </c:pt>
                <c:pt idx="10">
                  <c:v>3296.36569245489</c:v>
                </c:pt>
                <c:pt idx="11">
                  <c:v>3464.564141453257</c:v>
                </c:pt>
                <c:pt idx="12">
                  <c:v>3626.2561293897056</c:v>
                </c:pt>
                <c:pt idx="13">
                  <c:v>3782.2813679661258</c:v>
                </c:pt>
                <c:pt idx="14">
                  <c:v>3933.3192529568132</c:v>
                </c:pt>
                <c:pt idx="15">
                  <c:v>4079.9285226956622</c:v>
                </c:pt>
                <c:pt idx="16">
                  <c:v>4222.5751467462824</c:v>
                </c:pt>
                <c:pt idx="17">
                  <c:v>4361.6524491259188</c:v>
                </c:pt>
                <c:pt idx="18">
                  <c:v>4497.4959540563113</c:v>
                </c:pt>
                <c:pt idx="19">
                  <c:v>4630.3945520279049</c:v>
                </c:pt>
                <c:pt idx="20">
                  <c:v>4760.5990421468605</c:v>
                </c:pt>
                <c:pt idx="21">
                  <c:v>4888.3287664158379</c:v>
                </c:pt>
                <c:pt idx="22">
                  <c:v>5013.7768318549688</c:v>
                </c:pt>
                <c:pt idx="23">
                  <c:v>5137.1142709640735</c:v>
                </c:pt>
                <c:pt idx="24">
                  <c:v>5258.4933926881449</c:v>
                </c:pt>
                <c:pt idx="25">
                  <c:v>5378.0505082232175</c:v>
                </c:pt>
                <c:pt idx="26">
                  <c:v>5495.9081683848271</c:v>
                </c:pt>
                <c:pt idx="27">
                  <c:v>5612.1770152923646</c:v>
                </c:pt>
                <c:pt idx="28">
                  <c:v>5726.9573265310382</c:v>
                </c:pt>
                <c:pt idx="29">
                  <c:v>5840.3403119093828</c:v>
                </c:pt>
                <c:pt idx="30">
                  <c:v>5952.4092095266442</c:v>
                </c:pt>
                <c:pt idx="31">
                  <c:v>6063.2402177931917</c:v>
                </c:pt>
                <c:pt idx="32">
                  <c:v>6172.9032924001249</c:v>
                </c:pt>
                <c:pt idx="33">
                  <c:v>6281.4628313704025</c:v>
                </c:pt>
                <c:pt idx="34">
                  <c:v>6388.9782667865093</c:v>
                </c:pt>
                <c:pt idx="35">
                  <c:v>6495.5045782486859</c:v>
                </c:pt>
              </c:numCache>
            </c:numRef>
          </c:yVal>
          <c:smooth val="0"/>
          <c:extLst>
            <c:ext xmlns:c16="http://schemas.microsoft.com/office/drawing/2014/chart" uri="{C3380CC4-5D6E-409C-BE32-E72D297353CC}">
              <c16:uniqueId val="{00000003-9470-4441-BCD3-ED891C765A2A}"/>
            </c:ext>
          </c:extLst>
        </c:ser>
        <c:dLbls>
          <c:showLegendKey val="0"/>
          <c:showVal val="0"/>
          <c:showCatName val="0"/>
          <c:showSerName val="0"/>
          <c:showPercent val="0"/>
          <c:showBubbleSize val="0"/>
        </c:dLbls>
        <c:axId val="251746656"/>
        <c:axId val="251747216"/>
      </c:scatterChart>
      <c:valAx>
        <c:axId val="251746656"/>
        <c:scaling>
          <c:orientation val="minMax"/>
          <c:max val="12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Compressive Strength (psi)</a:t>
                </a:r>
              </a:p>
            </c:rich>
          </c:tx>
          <c:layout>
            <c:manualLayout>
              <c:xMode val="edge"/>
              <c:yMode val="edge"/>
              <c:x val="0.41417535240531966"/>
              <c:y val="0.9293977674806743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in"/>
        <c:minorTickMark val="in"/>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51747216"/>
        <c:crosses val="autoZero"/>
        <c:crossBetween val="midCat"/>
        <c:majorUnit val="1000"/>
        <c:minorUnit val="250"/>
      </c:valAx>
      <c:valAx>
        <c:axId val="251747216"/>
        <c:scaling>
          <c:orientation val="minMax"/>
        </c:scaling>
        <c:delete val="0"/>
        <c:axPos val="l"/>
        <c:majorGridlines>
          <c:spPr>
            <a:ln w="6350"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Measured Modulus of Elasticity (ksi)</a:t>
                </a:r>
              </a:p>
            </c:rich>
          </c:tx>
          <c:layout>
            <c:manualLayout>
              <c:xMode val="edge"/>
              <c:yMode val="edge"/>
              <c:x val="1.0524429638602867E-2"/>
              <c:y val="9.137495720643613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in"/>
        <c:minorTickMark val="in"/>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51746656"/>
        <c:crosses val="autoZero"/>
        <c:crossBetween val="midCat"/>
        <c:minorUnit val="250"/>
      </c:valAx>
      <c:spPr>
        <a:noFill/>
        <a:ln w="3175">
          <a:solidFill>
            <a:schemeClr val="tx1"/>
          </a:solidFill>
        </a:ln>
        <a:effectLst/>
      </c:spPr>
    </c:plotArea>
    <c:legend>
      <c:legendPos val="r"/>
      <c:layout>
        <c:manualLayout>
          <c:xMode val="edge"/>
          <c:yMode val="edge"/>
          <c:x val="0.56501410761154858"/>
          <c:y val="0.56507611548556436"/>
          <c:w val="0.38525721784776901"/>
          <c:h val="0.25509908136482939"/>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8663561532869E-2"/>
          <c:y val="4.3859649122807015E-2"/>
          <c:w val="0.88726124816848728"/>
          <c:h val="0.8251059052155727"/>
        </c:manualLayout>
      </c:layout>
      <c:barChart>
        <c:barDir val="col"/>
        <c:grouping val="clustered"/>
        <c:varyColors val="0"/>
        <c:ser>
          <c:idx val="0"/>
          <c:order val="0"/>
          <c:tx>
            <c:strRef>
              <c:f>MOE!$C$20</c:f>
              <c:strCache>
                <c:ptCount val="1"/>
                <c:pt idx="0">
                  <c:v>Measured MOE at Release</c:v>
                </c:pt>
              </c:strCache>
            </c:strRef>
          </c:tx>
          <c:spPr>
            <a:solidFill>
              <a:schemeClr val="bg1">
                <a:lumMod val="75000"/>
              </a:schemeClr>
            </a:solidFill>
            <a:ln>
              <a:solidFill>
                <a:schemeClr val="bg1">
                  <a:lumMod val="75000"/>
                </a:schemeClr>
              </a:solidFill>
            </a:ln>
            <a:effectLst/>
          </c:spPr>
          <c:invertIfNegative val="0"/>
          <c:cat>
            <c:strRef>
              <c:f>MOE!$B$22:$B$25</c:f>
              <c:strCache>
                <c:ptCount val="4"/>
                <c:pt idx="0">
                  <c:v>Type II</c:v>
                </c:pt>
                <c:pt idx="1">
                  <c:v>Type III</c:v>
                </c:pt>
                <c:pt idx="2">
                  <c:v>Type IV</c:v>
                </c:pt>
                <c:pt idx="3">
                  <c:v>Type VI</c:v>
                </c:pt>
              </c:strCache>
            </c:strRef>
          </c:cat>
          <c:val>
            <c:numRef>
              <c:f>MOE!$C$22:$C$25</c:f>
              <c:numCache>
                <c:formatCode>0</c:formatCode>
                <c:ptCount val="4"/>
                <c:pt idx="0">
                  <c:v>5720.5</c:v>
                </c:pt>
                <c:pt idx="1">
                  <c:v>5293</c:v>
                </c:pt>
                <c:pt idx="2">
                  <c:v>6173.333333333333</c:v>
                </c:pt>
                <c:pt idx="3">
                  <c:v>5402.75</c:v>
                </c:pt>
              </c:numCache>
            </c:numRef>
          </c:val>
          <c:extLst>
            <c:ext xmlns:c16="http://schemas.microsoft.com/office/drawing/2014/chart" uri="{C3380CC4-5D6E-409C-BE32-E72D297353CC}">
              <c16:uniqueId val="{00000000-EB35-4697-B112-559998974F61}"/>
            </c:ext>
          </c:extLst>
        </c:ser>
        <c:ser>
          <c:idx val="1"/>
          <c:order val="1"/>
          <c:tx>
            <c:strRef>
              <c:f>MOE!$D$20</c:f>
              <c:strCache>
                <c:ptCount val="1"/>
                <c:pt idx="0">
                  <c:v>Predicted MOE by AASHTO LRFD </c:v>
                </c:pt>
              </c:strCache>
            </c:strRef>
          </c:tx>
          <c:spPr>
            <a:solidFill>
              <a:schemeClr val="tx1"/>
            </a:solidFill>
            <a:ln>
              <a:solidFill>
                <a:schemeClr val="tx1"/>
              </a:solidFill>
            </a:ln>
            <a:effectLst/>
          </c:spPr>
          <c:invertIfNegative val="0"/>
          <c:cat>
            <c:strRef>
              <c:f>MOE!$B$22:$B$25</c:f>
              <c:strCache>
                <c:ptCount val="4"/>
                <c:pt idx="0">
                  <c:v>Type II</c:v>
                </c:pt>
                <c:pt idx="1">
                  <c:v>Type III</c:v>
                </c:pt>
                <c:pt idx="2">
                  <c:v>Type IV</c:v>
                </c:pt>
                <c:pt idx="3">
                  <c:v>Type VI</c:v>
                </c:pt>
              </c:strCache>
            </c:strRef>
          </c:cat>
          <c:val>
            <c:numRef>
              <c:f>MOE!$D$22:$D$25</c:f>
              <c:numCache>
                <c:formatCode>0</c:formatCode>
                <c:ptCount val="4"/>
                <c:pt idx="0">
                  <c:v>4066.8399894758581</c:v>
                </c:pt>
                <c:pt idx="1">
                  <c:v>4066.8399894758581</c:v>
                </c:pt>
                <c:pt idx="2">
                  <c:v>4286.825748732972</c:v>
                </c:pt>
                <c:pt idx="3">
                  <c:v>4695.9823253500435</c:v>
                </c:pt>
              </c:numCache>
            </c:numRef>
          </c:val>
          <c:extLst>
            <c:ext xmlns:c16="http://schemas.microsoft.com/office/drawing/2014/chart" uri="{C3380CC4-5D6E-409C-BE32-E72D297353CC}">
              <c16:uniqueId val="{00000001-EB35-4697-B112-559998974F61}"/>
            </c:ext>
          </c:extLst>
        </c:ser>
        <c:ser>
          <c:idx val="2"/>
          <c:order val="2"/>
          <c:tx>
            <c:strRef>
              <c:f>MOE!$E$20</c:f>
              <c:strCache>
                <c:ptCount val="1"/>
                <c:pt idx="0">
                  <c:v>Predicted MOE by ACI 363 </c:v>
                </c:pt>
              </c:strCache>
            </c:strRef>
          </c:tx>
          <c:spPr>
            <a:pattFill prst="dkHorz">
              <a:fgClr>
                <a:schemeClr val="tx1"/>
              </a:fgClr>
              <a:bgClr>
                <a:schemeClr val="bg1"/>
              </a:bgClr>
            </a:pattFill>
            <a:ln>
              <a:solidFill>
                <a:schemeClr val="bg1">
                  <a:lumMod val="50000"/>
                </a:schemeClr>
              </a:solidFill>
            </a:ln>
            <a:effectLst/>
          </c:spPr>
          <c:invertIfNegative val="0"/>
          <c:cat>
            <c:strRef>
              <c:f>MOE!$B$22:$B$25</c:f>
              <c:strCache>
                <c:ptCount val="4"/>
                <c:pt idx="0">
                  <c:v>Type II</c:v>
                </c:pt>
                <c:pt idx="1">
                  <c:v>Type III</c:v>
                </c:pt>
                <c:pt idx="2">
                  <c:v>Type IV</c:v>
                </c:pt>
                <c:pt idx="3">
                  <c:v>Type VI</c:v>
                </c:pt>
              </c:strCache>
            </c:strRef>
          </c:cat>
          <c:val>
            <c:numRef>
              <c:f>MOE!$E$22:$E$25</c:f>
              <c:numCache>
                <c:formatCode>0</c:formatCode>
                <c:ptCount val="4"/>
                <c:pt idx="0">
                  <c:v>3875.6276887621702</c:v>
                </c:pt>
                <c:pt idx="1">
                  <c:v>3875.6276887621702</c:v>
                </c:pt>
                <c:pt idx="2">
                  <c:v>4028.3558594618839</c:v>
                </c:pt>
                <c:pt idx="3">
                  <c:v>4312.418499186876</c:v>
                </c:pt>
              </c:numCache>
            </c:numRef>
          </c:val>
          <c:extLst>
            <c:ext xmlns:c16="http://schemas.microsoft.com/office/drawing/2014/chart" uri="{C3380CC4-5D6E-409C-BE32-E72D297353CC}">
              <c16:uniqueId val="{00000002-EB35-4697-B112-559998974F61}"/>
            </c:ext>
          </c:extLst>
        </c:ser>
        <c:dLbls>
          <c:showLegendKey val="0"/>
          <c:showVal val="0"/>
          <c:showCatName val="0"/>
          <c:showSerName val="0"/>
          <c:showPercent val="0"/>
          <c:showBubbleSize val="0"/>
        </c:dLbls>
        <c:gapWidth val="219"/>
        <c:overlap val="-27"/>
        <c:axId val="240824960"/>
        <c:axId val="240825520"/>
      </c:barChart>
      <c:catAx>
        <c:axId val="240824960"/>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t>AASHTO Type Girders </a:t>
                </a:r>
              </a:p>
            </c:rich>
          </c:tx>
          <c:layout>
            <c:manualLayout>
              <c:xMode val="edge"/>
              <c:yMode val="edge"/>
              <c:x val="0.44575787527925381"/>
              <c:y val="0.9441073003371188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0825520"/>
        <c:crosses val="autoZero"/>
        <c:auto val="1"/>
        <c:lblAlgn val="ctr"/>
        <c:lblOffset val="100"/>
        <c:noMultiLvlLbl val="0"/>
      </c:catAx>
      <c:valAx>
        <c:axId val="240825520"/>
        <c:scaling>
          <c:orientation val="minMax"/>
          <c:max val="9000"/>
        </c:scaling>
        <c:delete val="0"/>
        <c:axPos val="l"/>
        <c:majorGridlines>
          <c:spPr>
            <a:ln w="6350"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a:t>Modulus of Elasticity (ksi)</a:t>
                </a:r>
              </a:p>
            </c:rich>
          </c:tx>
          <c:layout>
            <c:manualLayout>
              <c:xMode val="edge"/>
              <c:yMode val="edge"/>
              <c:x val="9.8133078381340447E-4"/>
              <c:y val="0.1973543932628543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0824960"/>
        <c:crosses val="autoZero"/>
        <c:crossBetween val="between"/>
        <c:minorUnit val="500"/>
      </c:valAx>
      <c:spPr>
        <a:noFill/>
        <a:ln>
          <a:solidFill>
            <a:schemeClr val="tx1"/>
          </a:solidFill>
        </a:ln>
        <a:effectLst/>
      </c:spPr>
    </c:plotArea>
    <c:legend>
      <c:legendPos val="b"/>
      <c:layout>
        <c:manualLayout>
          <c:xMode val="edge"/>
          <c:yMode val="edge"/>
          <c:x val="0.10910458308096102"/>
          <c:y val="5.5521823396053688E-2"/>
          <c:w val="0.35043509899504816"/>
          <c:h val="0.24916253656303861"/>
        </c:manualLayout>
      </c:layout>
      <c:overlay val="0"/>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1400" dirty="0">
                <a:latin typeface="+mn-lt"/>
              </a:rPr>
              <a:t>Design vs. Measured Camber for Type VI Girders </a:t>
            </a:r>
          </a:p>
        </c:rich>
      </c:tx>
      <c:layout>
        <c:manualLayout>
          <c:xMode val="edge"/>
          <c:yMode val="edge"/>
          <c:x val="0.25175013560998111"/>
          <c:y val="1.14015531249532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6.9354734504340806E-2"/>
          <c:y val="7.5891550581299649E-2"/>
          <c:w val="0.89624101959882752"/>
          <c:h val="0.75145691499708223"/>
        </c:manualLayout>
      </c:layout>
      <c:barChart>
        <c:barDir val="col"/>
        <c:grouping val="clustered"/>
        <c:varyColors val="0"/>
        <c:ser>
          <c:idx val="0"/>
          <c:order val="0"/>
          <c:tx>
            <c:v>Measured Camber</c:v>
          </c:tx>
          <c:spPr>
            <a:solidFill>
              <a:schemeClr val="tx1"/>
            </a:solidFill>
            <a:ln>
              <a:noFill/>
            </a:ln>
            <a:effectLst/>
          </c:spPr>
          <c:invertIfNegative val="0"/>
          <c:val>
            <c:numRef>
              <c:f>Sheet1!$C$114:$C$153</c:f>
              <c:numCache>
                <c:formatCode>General</c:formatCode>
                <c:ptCount val="40"/>
                <c:pt idx="0">
                  <c:v>2.1437500000000007</c:v>
                </c:pt>
                <c:pt idx="1">
                  <c:v>2.2062499999999989</c:v>
                </c:pt>
                <c:pt idx="2">
                  <c:v>3.21875</c:v>
                </c:pt>
                <c:pt idx="3">
                  <c:v>2.2687500000000007</c:v>
                </c:pt>
                <c:pt idx="4">
                  <c:v>2.2312499999999993</c:v>
                </c:pt>
                <c:pt idx="5">
                  <c:v>2.5124999999999993</c:v>
                </c:pt>
                <c:pt idx="6">
                  <c:v>2.5187500000000007</c:v>
                </c:pt>
                <c:pt idx="7">
                  <c:v>2.625</c:v>
                </c:pt>
                <c:pt idx="8">
                  <c:v>2.34375</c:v>
                </c:pt>
                <c:pt idx="9">
                  <c:v>2.28125</c:v>
                </c:pt>
                <c:pt idx="10">
                  <c:v>2.3125</c:v>
                </c:pt>
                <c:pt idx="11">
                  <c:v>2.3000000000000007</c:v>
                </c:pt>
                <c:pt idx="12">
                  <c:v>2.2937499999999993</c:v>
                </c:pt>
                <c:pt idx="13">
                  <c:v>2.4624999999999986</c:v>
                </c:pt>
                <c:pt idx="14">
                  <c:v>2.375</c:v>
                </c:pt>
                <c:pt idx="15">
                  <c:v>2.5187499999999989</c:v>
                </c:pt>
                <c:pt idx="16">
                  <c:v>2.78125</c:v>
                </c:pt>
                <c:pt idx="17">
                  <c:v>2.6187500000000004</c:v>
                </c:pt>
                <c:pt idx="18">
                  <c:v>3.0062499999999996</c:v>
                </c:pt>
                <c:pt idx="19">
                  <c:v>2.6375000000000002</c:v>
                </c:pt>
                <c:pt idx="20">
                  <c:v>2.8562500000000002</c:v>
                </c:pt>
                <c:pt idx="21">
                  <c:v>2.7374999999999994</c:v>
                </c:pt>
                <c:pt idx="22">
                  <c:v>3.0437500000000002</c:v>
                </c:pt>
                <c:pt idx="23">
                  <c:v>2.9937499999999999</c:v>
                </c:pt>
                <c:pt idx="24" formatCode="0.000">
                  <c:v>2.7559055118110178</c:v>
                </c:pt>
                <c:pt idx="25" formatCode="0.000">
                  <c:v>2.5196850393700783</c:v>
                </c:pt>
                <c:pt idx="26" formatCode="0.000">
                  <c:v>2.2047244094488168</c:v>
                </c:pt>
                <c:pt idx="27" formatCode="0.000">
                  <c:v>2.6968503937007853</c:v>
                </c:pt>
                <c:pt idx="28" formatCode="0.000">
                  <c:v>2.7952755905511788</c:v>
                </c:pt>
                <c:pt idx="29" formatCode="0.000">
                  <c:v>2.2637795275590551</c:v>
                </c:pt>
                <c:pt idx="30" formatCode="0.000">
                  <c:v>3.0118110236220494</c:v>
                </c:pt>
                <c:pt idx="31" formatCode="0.000">
                  <c:v>2.7362204724409458</c:v>
                </c:pt>
                <c:pt idx="32" formatCode="0.000">
                  <c:v>2.8346456692913398</c:v>
                </c:pt>
                <c:pt idx="33" formatCode="0.000">
                  <c:v>2.9921259842519663</c:v>
                </c:pt>
                <c:pt idx="34" formatCode="0.000">
                  <c:v>3.464566929133857</c:v>
                </c:pt>
                <c:pt idx="35" formatCode="0.000">
                  <c:v>3.5433070866141732</c:v>
                </c:pt>
                <c:pt idx="36" formatCode="0.000">
                  <c:v>2.933070866141728</c:v>
                </c:pt>
                <c:pt idx="37" formatCode="0.000">
                  <c:v>2.6968503937007906</c:v>
                </c:pt>
                <c:pt idx="38" formatCode="0.000">
                  <c:v>2.3818897637795322</c:v>
                </c:pt>
                <c:pt idx="39" formatCode="0.000">
                  <c:v>2.6771653543307075</c:v>
                </c:pt>
              </c:numCache>
            </c:numRef>
          </c:val>
          <c:extLst>
            <c:ext xmlns:c16="http://schemas.microsoft.com/office/drawing/2014/chart" uri="{C3380CC4-5D6E-409C-BE32-E72D297353CC}">
              <c16:uniqueId val="{00000000-26A9-4613-B9B7-F06685AE205B}"/>
            </c:ext>
          </c:extLst>
        </c:ser>
        <c:dLbls>
          <c:showLegendKey val="0"/>
          <c:showVal val="0"/>
          <c:showCatName val="0"/>
          <c:showSerName val="0"/>
          <c:showPercent val="0"/>
          <c:showBubbleSize val="0"/>
        </c:dLbls>
        <c:gapWidth val="150"/>
        <c:axId val="178597584"/>
        <c:axId val="178596464"/>
      </c:barChart>
      <c:lineChart>
        <c:grouping val="standard"/>
        <c:varyColors val="0"/>
        <c:ser>
          <c:idx val="1"/>
          <c:order val="1"/>
          <c:tx>
            <c:v>Design Erection Camber</c:v>
          </c:tx>
          <c:spPr>
            <a:ln w="28575" cap="rnd">
              <a:solidFill>
                <a:srgbClr val="FF0000"/>
              </a:solidFill>
              <a:round/>
            </a:ln>
            <a:effectLst/>
          </c:spPr>
          <c:marker>
            <c:symbol val="none"/>
          </c:marker>
          <c:val>
            <c:numRef>
              <c:f>Sheet1!$J$114:$J$155</c:f>
              <c:numCache>
                <c:formatCode>General</c:formatCode>
                <c:ptCount val="42"/>
                <c:pt idx="0">
                  <c:v>3.5255000000000001</c:v>
                </c:pt>
                <c:pt idx="1">
                  <c:v>3.5255000000000001</c:v>
                </c:pt>
                <c:pt idx="2">
                  <c:v>3.5255000000000001</c:v>
                </c:pt>
                <c:pt idx="3">
                  <c:v>3.5255000000000001</c:v>
                </c:pt>
                <c:pt idx="4">
                  <c:v>3.5255000000000001</c:v>
                </c:pt>
                <c:pt idx="5">
                  <c:v>3.5255000000000001</c:v>
                </c:pt>
                <c:pt idx="6">
                  <c:v>3.5255000000000001</c:v>
                </c:pt>
                <c:pt idx="7">
                  <c:v>3.5255000000000001</c:v>
                </c:pt>
                <c:pt idx="8">
                  <c:v>3.5255000000000001</c:v>
                </c:pt>
                <c:pt idx="9">
                  <c:v>3.5255000000000001</c:v>
                </c:pt>
                <c:pt idx="10">
                  <c:v>3.5255000000000001</c:v>
                </c:pt>
                <c:pt idx="11">
                  <c:v>3.5255000000000001</c:v>
                </c:pt>
                <c:pt idx="12">
                  <c:v>3.5255000000000001</c:v>
                </c:pt>
                <c:pt idx="13">
                  <c:v>3.5255000000000001</c:v>
                </c:pt>
                <c:pt idx="14">
                  <c:v>3.5255000000000001</c:v>
                </c:pt>
                <c:pt idx="15">
                  <c:v>3.5255000000000001</c:v>
                </c:pt>
                <c:pt idx="16">
                  <c:v>3.5255000000000001</c:v>
                </c:pt>
                <c:pt idx="17">
                  <c:v>3.5255000000000001</c:v>
                </c:pt>
                <c:pt idx="18">
                  <c:v>3.5255000000000001</c:v>
                </c:pt>
                <c:pt idx="19">
                  <c:v>3.5255000000000001</c:v>
                </c:pt>
                <c:pt idx="20">
                  <c:v>3.5255000000000001</c:v>
                </c:pt>
                <c:pt idx="21">
                  <c:v>3.5255000000000001</c:v>
                </c:pt>
                <c:pt idx="22">
                  <c:v>3.5255000000000001</c:v>
                </c:pt>
                <c:pt idx="23">
                  <c:v>3.5255000000000001</c:v>
                </c:pt>
                <c:pt idx="24">
                  <c:v>3.5255000000000001</c:v>
                </c:pt>
                <c:pt idx="25">
                  <c:v>3.5255000000000001</c:v>
                </c:pt>
                <c:pt idx="26">
                  <c:v>3.5255000000000001</c:v>
                </c:pt>
                <c:pt idx="27">
                  <c:v>3.5255000000000001</c:v>
                </c:pt>
                <c:pt idx="28">
                  <c:v>3.5255000000000001</c:v>
                </c:pt>
                <c:pt idx="29">
                  <c:v>3.5255000000000001</c:v>
                </c:pt>
                <c:pt idx="30">
                  <c:v>3.5255000000000001</c:v>
                </c:pt>
                <c:pt idx="31">
                  <c:v>3.5255000000000001</c:v>
                </c:pt>
                <c:pt idx="32">
                  <c:v>3.5255000000000001</c:v>
                </c:pt>
                <c:pt idx="33">
                  <c:v>3.5255000000000001</c:v>
                </c:pt>
                <c:pt idx="34">
                  <c:v>3.5255000000000001</c:v>
                </c:pt>
                <c:pt idx="35">
                  <c:v>3.5255000000000001</c:v>
                </c:pt>
                <c:pt idx="36">
                  <c:v>3.5255000000000001</c:v>
                </c:pt>
                <c:pt idx="37">
                  <c:v>3.5255000000000001</c:v>
                </c:pt>
                <c:pt idx="38">
                  <c:v>3.5255000000000001</c:v>
                </c:pt>
                <c:pt idx="39">
                  <c:v>3.5255000000000001</c:v>
                </c:pt>
                <c:pt idx="40">
                  <c:v>3.5255000000000001</c:v>
                </c:pt>
                <c:pt idx="41">
                  <c:v>3.5255000000000001</c:v>
                </c:pt>
              </c:numCache>
            </c:numRef>
          </c:val>
          <c:smooth val="0"/>
          <c:extLst>
            <c:ext xmlns:c16="http://schemas.microsoft.com/office/drawing/2014/chart" uri="{C3380CC4-5D6E-409C-BE32-E72D297353CC}">
              <c16:uniqueId val="{00000001-26A9-4613-B9B7-F06685AE205B}"/>
            </c:ext>
          </c:extLst>
        </c:ser>
        <c:dLbls>
          <c:showLegendKey val="0"/>
          <c:showVal val="0"/>
          <c:showCatName val="0"/>
          <c:showSerName val="0"/>
          <c:showPercent val="0"/>
          <c:showBubbleSize val="0"/>
        </c:dLbls>
        <c:marker val="1"/>
        <c:smooth val="0"/>
        <c:axId val="178597584"/>
        <c:axId val="178596464"/>
      </c:lineChart>
      <c:catAx>
        <c:axId val="178597584"/>
        <c:scaling>
          <c:orientation val="minMax"/>
        </c:scaling>
        <c:delete val="1"/>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Times New Roman" panose="02020603050405020304" pitchFamily="18" charset="0"/>
                  </a:defRPr>
                </a:pPr>
                <a:r>
                  <a:rPr lang="en-US" b="1">
                    <a:latin typeface="+mn-lt"/>
                  </a:rPr>
                  <a:t>Group of Type VI Girder </a:t>
                </a:r>
              </a:p>
            </c:rich>
          </c:tx>
          <c:layout>
            <c:manualLayout>
              <c:xMode val="edge"/>
              <c:yMode val="edge"/>
              <c:x val="0.39159394533419817"/>
              <c:y val="0.8524951730160390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majorTickMark val="none"/>
        <c:minorTickMark val="none"/>
        <c:tickLblPos val="nextTo"/>
        <c:crossAx val="178596464"/>
        <c:crosses val="autoZero"/>
        <c:auto val="1"/>
        <c:lblAlgn val="ctr"/>
        <c:lblOffset val="100"/>
        <c:noMultiLvlLbl val="0"/>
      </c:catAx>
      <c:valAx>
        <c:axId val="178596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Times New Roman" panose="02020603050405020304" pitchFamily="18" charset="0"/>
                  </a:defRPr>
                </a:pPr>
                <a:r>
                  <a:rPr lang="en-US">
                    <a:latin typeface="+mn-lt"/>
                  </a:rPr>
                  <a:t>Camber (inch)</a:t>
                </a:r>
              </a:p>
            </c:rich>
          </c:tx>
          <c:layout>
            <c:manualLayout>
              <c:xMode val="edge"/>
              <c:yMode val="edge"/>
              <c:x val="4.026650514839491E-3"/>
              <c:y val="0.387690492700863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8597584"/>
        <c:crosses val="autoZero"/>
        <c:crossBetween val="between"/>
      </c:valAx>
      <c:spPr>
        <a:noFill/>
        <a:ln>
          <a:solidFill>
            <a:schemeClr val="tx1"/>
          </a:solidFill>
        </a:ln>
        <a:effectLst/>
      </c:spPr>
    </c:plotArea>
    <c:legend>
      <c:legendPos val="b"/>
      <c:layout>
        <c:manualLayout>
          <c:xMode val="edge"/>
          <c:yMode val="edge"/>
          <c:x val="0.21597468889171084"/>
          <c:y val="0.9334706305211482"/>
          <c:w val="0.58758449896462794"/>
          <c:h val="6.42067725531798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a:latin typeface="+mn-lt"/>
              </a:rPr>
              <a:t>Design vs. Measured Erection Camber for Type II Girder </a:t>
            </a:r>
          </a:p>
        </c:rich>
      </c:tx>
      <c:layout>
        <c:manualLayout>
          <c:xMode val="edge"/>
          <c:yMode val="edge"/>
          <c:x val="0.15375079728125787"/>
          <c:y val="5.85694661539199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0.14569111691480008"/>
          <c:y val="0.15884829118400851"/>
          <c:w val="0.82668137233380679"/>
          <c:h val="0.50391723657882981"/>
        </c:manualLayout>
      </c:layout>
      <c:barChart>
        <c:barDir val="col"/>
        <c:grouping val="clustered"/>
        <c:varyColors val="0"/>
        <c:ser>
          <c:idx val="0"/>
          <c:order val="0"/>
          <c:tx>
            <c:v>Measured Erection Camber</c:v>
          </c:tx>
          <c:spPr>
            <a:solidFill>
              <a:schemeClr val="tx1"/>
            </a:solidFill>
            <a:ln>
              <a:noFill/>
            </a:ln>
            <a:effectLst>
              <a:outerShdw blurRad="50800" dist="50800" dir="5400000" algn="ctr" rotWithShape="0">
                <a:schemeClr val="tx1"/>
              </a:outerShdw>
            </a:effectLst>
          </c:spPr>
          <c:invertIfNegative val="0"/>
          <c:val>
            <c:numRef>
              <c:f>Sheet1!$L$26:$L$33</c:f>
              <c:numCache>
                <c:formatCode>0.000</c:formatCode>
                <c:ptCount val="8"/>
                <c:pt idx="0">
                  <c:v>0.50000000000000355</c:v>
                </c:pt>
                <c:pt idx="1">
                  <c:v>0.56249400000000449</c:v>
                </c:pt>
                <c:pt idx="2">
                  <c:v>0.31249979999999766</c:v>
                </c:pt>
                <c:pt idx="3">
                  <c:v>0.43750278000000264</c:v>
                </c:pt>
                <c:pt idx="4">
                  <c:v>0.45500000000000002</c:v>
                </c:pt>
                <c:pt idx="5">
                  <c:v>0.4374999600000038</c:v>
                </c:pt>
                <c:pt idx="6">
                  <c:v>0.43750019999999168</c:v>
                </c:pt>
                <c:pt idx="7">
                  <c:v>0.4999999800000019</c:v>
                </c:pt>
              </c:numCache>
            </c:numRef>
          </c:val>
          <c:extLst>
            <c:ext xmlns:c16="http://schemas.microsoft.com/office/drawing/2014/chart" uri="{C3380CC4-5D6E-409C-BE32-E72D297353CC}">
              <c16:uniqueId val="{00000000-2111-48FA-B6F5-01AE1FF552A2}"/>
            </c:ext>
          </c:extLst>
        </c:ser>
        <c:dLbls>
          <c:showLegendKey val="0"/>
          <c:showVal val="0"/>
          <c:showCatName val="0"/>
          <c:showSerName val="0"/>
          <c:showPercent val="0"/>
          <c:showBubbleSize val="0"/>
        </c:dLbls>
        <c:gapWidth val="150"/>
        <c:axId val="178588624"/>
        <c:axId val="178598704"/>
      </c:barChart>
      <c:lineChart>
        <c:grouping val="standard"/>
        <c:varyColors val="0"/>
        <c:ser>
          <c:idx val="1"/>
          <c:order val="1"/>
          <c:tx>
            <c:v>Design Erection Camber</c:v>
          </c:tx>
          <c:spPr>
            <a:ln w="47625" cap="rnd">
              <a:solidFill>
                <a:srgbClr val="FF0000"/>
              </a:solidFill>
              <a:round/>
            </a:ln>
            <a:effectLst>
              <a:outerShdw blurRad="50800" dist="50800" dir="5400000" algn="ctr" rotWithShape="0">
                <a:srgbClr val="FF0000">
                  <a:alpha val="0"/>
                </a:srgbClr>
              </a:outerShdw>
            </a:effectLst>
          </c:spPr>
          <c:marker>
            <c:symbol val="none"/>
          </c:marker>
          <c:val>
            <c:numRef>
              <c:f>Sheet1!$N$26:$N$33</c:f>
              <c:numCache>
                <c:formatCode>General</c:formatCode>
                <c:ptCount val="8"/>
                <c:pt idx="0">
                  <c:v>0.65800000000000003</c:v>
                </c:pt>
                <c:pt idx="1">
                  <c:v>0.65800000000000003</c:v>
                </c:pt>
                <c:pt idx="2">
                  <c:v>0.65800000000000003</c:v>
                </c:pt>
                <c:pt idx="3">
                  <c:v>0.65800000000000003</c:v>
                </c:pt>
                <c:pt idx="4">
                  <c:v>0.65800000000000003</c:v>
                </c:pt>
                <c:pt idx="5">
                  <c:v>0.65800000000000003</c:v>
                </c:pt>
                <c:pt idx="6">
                  <c:v>0.65800000000000003</c:v>
                </c:pt>
                <c:pt idx="7">
                  <c:v>0.65800000000000003</c:v>
                </c:pt>
              </c:numCache>
            </c:numRef>
          </c:val>
          <c:smooth val="0"/>
          <c:extLst>
            <c:ext xmlns:c16="http://schemas.microsoft.com/office/drawing/2014/chart" uri="{C3380CC4-5D6E-409C-BE32-E72D297353CC}">
              <c16:uniqueId val="{00000001-2111-48FA-B6F5-01AE1FF552A2}"/>
            </c:ext>
          </c:extLst>
        </c:ser>
        <c:dLbls>
          <c:showLegendKey val="0"/>
          <c:showVal val="0"/>
          <c:showCatName val="0"/>
          <c:showSerName val="0"/>
          <c:showPercent val="0"/>
          <c:showBubbleSize val="0"/>
        </c:dLbls>
        <c:marker val="1"/>
        <c:smooth val="0"/>
        <c:axId val="178588624"/>
        <c:axId val="178598704"/>
      </c:lineChart>
      <c:catAx>
        <c:axId val="1785886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r>
                  <a:rPr lang="en-US">
                    <a:latin typeface="+mn-lt"/>
                  </a:rPr>
                  <a:t>Group of Type II Girders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8598704"/>
        <c:crosses val="autoZero"/>
        <c:auto val="1"/>
        <c:lblAlgn val="ctr"/>
        <c:lblOffset val="100"/>
        <c:noMultiLvlLbl val="0"/>
      </c:catAx>
      <c:valAx>
        <c:axId val="178598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r>
                  <a:rPr lang="en-US">
                    <a:latin typeface="+mn-lt"/>
                  </a:rPr>
                  <a:t>Camber (in)</a:t>
                </a:r>
              </a:p>
            </c:rich>
          </c:tx>
          <c:layout>
            <c:manualLayout>
              <c:xMode val="edge"/>
              <c:yMode val="edge"/>
              <c:x val="4.9551660867783016E-2"/>
              <c:y val="0.2852535919531394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8588624"/>
        <c:crosses val="autoZero"/>
        <c:crossBetween val="between"/>
      </c:valAx>
      <c:spPr>
        <a:noFill/>
        <a:ln>
          <a:solidFill>
            <a:schemeClr val="tx1"/>
          </a:solidFill>
        </a:ln>
        <a:effectLst/>
      </c:spPr>
    </c:plotArea>
    <c:legend>
      <c:legendPos val="b"/>
      <c:layout>
        <c:manualLayout>
          <c:xMode val="edge"/>
          <c:yMode val="edge"/>
          <c:x val="9.1260475136133709E-2"/>
          <c:y val="0.85178512354006763"/>
          <c:w val="0.87289811997529776"/>
          <c:h val="6.212205983088503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1400" dirty="0">
                <a:latin typeface="+mn-lt"/>
              </a:rPr>
              <a:t>Design vs. Measured Erection Camber for Type III Girders  </a:t>
            </a:r>
          </a:p>
        </c:rich>
      </c:tx>
      <c:layout>
        <c:manualLayout>
          <c:xMode val="edge"/>
          <c:yMode val="edge"/>
          <c:x val="0.17900459311622618"/>
          <c:y val="9.32309332058312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0.142267873163791"/>
          <c:y val="0.17435743564778244"/>
          <c:w val="0.83397551893925537"/>
          <c:h val="0.55125064705154803"/>
        </c:manualLayout>
      </c:layout>
      <c:barChart>
        <c:barDir val="col"/>
        <c:grouping val="clustered"/>
        <c:varyColors val="0"/>
        <c:ser>
          <c:idx val="0"/>
          <c:order val="0"/>
          <c:tx>
            <c:v>Measured Camber on the bridg site</c:v>
          </c:tx>
          <c:spPr>
            <a:solidFill>
              <a:schemeClr val="tx1"/>
            </a:solidFill>
            <a:ln>
              <a:noFill/>
            </a:ln>
            <a:effectLst/>
          </c:spPr>
          <c:invertIfNegative val="0"/>
          <c:val>
            <c:numRef>
              <c:f>Sheet1!$I$48:$I$59</c:f>
              <c:numCache>
                <c:formatCode>General</c:formatCode>
                <c:ptCount val="12"/>
                <c:pt idx="0">
                  <c:v>0.55118110236221396</c:v>
                </c:pt>
                <c:pt idx="1">
                  <c:v>0.51181102362200837</c:v>
                </c:pt>
                <c:pt idx="2">
                  <c:v>0.80708661417323557</c:v>
                </c:pt>
                <c:pt idx="3">
                  <c:v>0.74803149606299713</c:v>
                </c:pt>
                <c:pt idx="4">
                  <c:v>0.55118110236221396</c:v>
                </c:pt>
                <c:pt idx="5">
                  <c:v>0.66929133858265588</c:v>
                </c:pt>
                <c:pt idx="6">
                  <c:v>0.51181102362207831</c:v>
                </c:pt>
                <c:pt idx="7">
                  <c:v>0.76771653543306495</c:v>
                </c:pt>
                <c:pt idx="8">
                  <c:v>0.7480314960630321</c:v>
                </c:pt>
                <c:pt idx="9">
                  <c:v>0.66929133858269085</c:v>
                </c:pt>
                <c:pt idx="10">
                  <c:v>0.68897637795275868</c:v>
                </c:pt>
                <c:pt idx="11">
                  <c:v>0.51181102362207831</c:v>
                </c:pt>
              </c:numCache>
            </c:numRef>
          </c:val>
          <c:extLst>
            <c:ext xmlns:c16="http://schemas.microsoft.com/office/drawing/2014/chart" uri="{C3380CC4-5D6E-409C-BE32-E72D297353CC}">
              <c16:uniqueId val="{00000000-C81B-4916-B152-01EC6D413045}"/>
            </c:ext>
          </c:extLst>
        </c:ser>
        <c:dLbls>
          <c:showLegendKey val="0"/>
          <c:showVal val="0"/>
          <c:showCatName val="0"/>
          <c:showSerName val="0"/>
          <c:showPercent val="0"/>
          <c:showBubbleSize val="0"/>
        </c:dLbls>
        <c:gapWidth val="150"/>
        <c:axId val="246030832"/>
        <c:axId val="246031392"/>
      </c:barChart>
      <c:lineChart>
        <c:grouping val="standard"/>
        <c:varyColors val="0"/>
        <c:ser>
          <c:idx val="1"/>
          <c:order val="1"/>
          <c:tx>
            <c:v>Design Camber </c:v>
          </c:tx>
          <c:spPr>
            <a:ln w="38100" cap="rnd">
              <a:solidFill>
                <a:srgbClr val="FF0000"/>
              </a:solidFill>
              <a:round/>
            </a:ln>
            <a:effectLst/>
          </c:spPr>
          <c:marker>
            <c:symbol val="none"/>
          </c:marker>
          <c:val>
            <c:numRef>
              <c:f>Sheet1!$J$48:$J$59</c:f>
              <c:numCache>
                <c:formatCode>General</c:formatCode>
                <c:ptCount val="12"/>
                <c:pt idx="0">
                  <c:v>1.524</c:v>
                </c:pt>
                <c:pt idx="1">
                  <c:v>1.524</c:v>
                </c:pt>
                <c:pt idx="2">
                  <c:v>1.524</c:v>
                </c:pt>
                <c:pt idx="3">
                  <c:v>1.524</c:v>
                </c:pt>
                <c:pt idx="4">
                  <c:v>1.524</c:v>
                </c:pt>
                <c:pt idx="5">
                  <c:v>1.524</c:v>
                </c:pt>
                <c:pt idx="6">
                  <c:v>1.524</c:v>
                </c:pt>
                <c:pt idx="7">
                  <c:v>1.524</c:v>
                </c:pt>
                <c:pt idx="8">
                  <c:v>1.524</c:v>
                </c:pt>
                <c:pt idx="9">
                  <c:v>1.524</c:v>
                </c:pt>
                <c:pt idx="10">
                  <c:v>1.524</c:v>
                </c:pt>
                <c:pt idx="11">
                  <c:v>1.524</c:v>
                </c:pt>
              </c:numCache>
            </c:numRef>
          </c:val>
          <c:smooth val="0"/>
          <c:extLst>
            <c:ext xmlns:c16="http://schemas.microsoft.com/office/drawing/2014/chart" uri="{C3380CC4-5D6E-409C-BE32-E72D297353CC}">
              <c16:uniqueId val="{00000001-C81B-4916-B152-01EC6D413045}"/>
            </c:ext>
          </c:extLst>
        </c:ser>
        <c:dLbls>
          <c:showLegendKey val="0"/>
          <c:showVal val="0"/>
          <c:showCatName val="0"/>
          <c:showSerName val="0"/>
          <c:showPercent val="0"/>
          <c:showBubbleSize val="0"/>
        </c:dLbls>
        <c:marker val="1"/>
        <c:smooth val="0"/>
        <c:axId val="246030832"/>
        <c:axId val="246031392"/>
      </c:lineChart>
      <c:catAx>
        <c:axId val="24603083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latin typeface="+mn-lt"/>
                  </a:rPr>
                  <a:t>Type III Girders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46031392"/>
        <c:crosses val="autoZero"/>
        <c:auto val="1"/>
        <c:lblAlgn val="ctr"/>
        <c:lblOffset val="100"/>
        <c:noMultiLvlLbl val="0"/>
      </c:catAx>
      <c:valAx>
        <c:axId val="246031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r>
                  <a:rPr lang="en-US">
                    <a:latin typeface="+mn-lt"/>
                  </a:rPr>
                  <a:t>Camber (inch)</a:t>
                </a:r>
              </a:p>
            </c:rich>
          </c:tx>
          <c:layout>
            <c:manualLayout>
              <c:xMode val="edge"/>
              <c:yMode val="edge"/>
              <c:x val="3.1990206207859299E-2"/>
              <c:y val="0.3219264575464203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46030832"/>
        <c:crosses val="autoZero"/>
        <c:crossBetween val="between"/>
      </c:valAx>
      <c:spPr>
        <a:noFill/>
        <a:ln>
          <a:solidFill>
            <a:schemeClr val="tx1"/>
          </a:solidFill>
        </a:ln>
        <a:effectLst/>
      </c:spPr>
    </c:plotArea>
    <c:legend>
      <c:legendPos val="b"/>
      <c:legendEntry>
        <c:idx val="0"/>
        <c:delete val="1"/>
      </c:legendEntry>
      <c:layout>
        <c:manualLayout>
          <c:xMode val="edge"/>
          <c:yMode val="edge"/>
          <c:x val="5.1922015949579903E-2"/>
          <c:y val="0.89910206200343212"/>
          <c:w val="0.9480779840504201"/>
          <c:h val="0.100445643798167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98781116953363E-2"/>
          <c:y val="2.5428331875182269E-2"/>
          <c:w val="0.887181317755532"/>
          <c:h val="0.82863701077955665"/>
        </c:manualLayout>
      </c:layout>
      <c:barChart>
        <c:barDir val="col"/>
        <c:grouping val="clustered"/>
        <c:varyColors val="0"/>
        <c:ser>
          <c:idx val="0"/>
          <c:order val="0"/>
          <c:tx>
            <c:strRef>
              <c:f>Camber!$B$18</c:f>
              <c:strCache>
                <c:ptCount val="1"/>
                <c:pt idx="0">
                  <c:v>Measured cambers at erection</c:v>
                </c:pt>
              </c:strCache>
            </c:strRef>
          </c:tx>
          <c:spPr>
            <a:pattFill prst="dkUpDiag">
              <a:fgClr>
                <a:schemeClr val="bg1">
                  <a:lumMod val="50000"/>
                </a:schemeClr>
              </a:fgClr>
              <a:bgClr>
                <a:schemeClr val="bg1"/>
              </a:bgClr>
            </a:pattFill>
            <a:ln>
              <a:solidFill>
                <a:schemeClr val="bg1">
                  <a:lumMod val="65000"/>
                </a:schemeClr>
              </a:solidFill>
            </a:ln>
            <a:effectLst/>
          </c:spPr>
          <c:invertIfNegative val="0"/>
          <c:cat>
            <c:numRef>
              <c:f>Camber!$A$19:$A$26</c:f>
              <c:numCache>
                <c:formatCode>General</c:formatCode>
                <c:ptCount val="8"/>
                <c:pt idx="0">
                  <c:v>1</c:v>
                </c:pt>
                <c:pt idx="1">
                  <c:v>2</c:v>
                </c:pt>
                <c:pt idx="2">
                  <c:v>3</c:v>
                </c:pt>
                <c:pt idx="3">
                  <c:v>4</c:v>
                </c:pt>
                <c:pt idx="4">
                  <c:v>5</c:v>
                </c:pt>
                <c:pt idx="5">
                  <c:v>6</c:v>
                </c:pt>
                <c:pt idx="6">
                  <c:v>7</c:v>
                </c:pt>
                <c:pt idx="7">
                  <c:v>8</c:v>
                </c:pt>
              </c:numCache>
            </c:numRef>
          </c:cat>
          <c:val>
            <c:numRef>
              <c:f>Camber!$B$19:$B$26</c:f>
              <c:numCache>
                <c:formatCode>0.0</c:formatCode>
                <c:ptCount val="8"/>
                <c:pt idx="0">
                  <c:v>0.50000000000000355</c:v>
                </c:pt>
                <c:pt idx="1">
                  <c:v>0.56249400000000449</c:v>
                </c:pt>
                <c:pt idx="2">
                  <c:v>0.31249979999999766</c:v>
                </c:pt>
                <c:pt idx="3">
                  <c:v>0.43750278000000264</c:v>
                </c:pt>
                <c:pt idx="4">
                  <c:v>0.45500000000000002</c:v>
                </c:pt>
                <c:pt idx="5">
                  <c:v>0.4374999600000038</c:v>
                </c:pt>
                <c:pt idx="6">
                  <c:v>0.43750019999999168</c:v>
                </c:pt>
                <c:pt idx="7">
                  <c:v>0.4999999800000019</c:v>
                </c:pt>
              </c:numCache>
            </c:numRef>
          </c:val>
          <c:extLst>
            <c:ext xmlns:c16="http://schemas.microsoft.com/office/drawing/2014/chart" uri="{C3380CC4-5D6E-409C-BE32-E72D297353CC}">
              <c16:uniqueId val="{00000000-485C-46CB-862D-D5E4E82DDD6A}"/>
            </c:ext>
          </c:extLst>
        </c:ser>
        <c:dLbls>
          <c:showLegendKey val="0"/>
          <c:showVal val="0"/>
          <c:showCatName val="0"/>
          <c:showSerName val="0"/>
          <c:showPercent val="0"/>
          <c:showBubbleSize val="0"/>
        </c:dLbls>
        <c:gapWidth val="219"/>
        <c:overlap val="-27"/>
        <c:axId val="246034752"/>
        <c:axId val="246035312"/>
      </c:barChart>
      <c:lineChart>
        <c:grouping val="standard"/>
        <c:varyColors val="0"/>
        <c:ser>
          <c:idx val="1"/>
          <c:order val="1"/>
          <c:tx>
            <c:strRef>
              <c:f>Camber!$C$18</c:f>
              <c:strCache>
                <c:ptCount val="1"/>
                <c:pt idx="0">
                  <c:v>ARDOT Prediction</c:v>
                </c:pt>
              </c:strCache>
            </c:strRef>
          </c:tx>
          <c:spPr>
            <a:ln w="28575" cap="rnd">
              <a:solidFill>
                <a:schemeClr val="tx1">
                  <a:lumMod val="85000"/>
                  <a:lumOff val="15000"/>
                </a:schemeClr>
              </a:solidFill>
              <a:prstDash val="solid"/>
              <a:round/>
            </a:ln>
            <a:effectLst/>
          </c:spPr>
          <c:marker>
            <c:symbol val="none"/>
          </c:marker>
          <c:cat>
            <c:numRef>
              <c:f>Camber!$A$19:$A$26</c:f>
              <c:numCache>
                <c:formatCode>General</c:formatCode>
                <c:ptCount val="8"/>
                <c:pt idx="0">
                  <c:v>1</c:v>
                </c:pt>
                <c:pt idx="1">
                  <c:v>2</c:v>
                </c:pt>
                <c:pt idx="2">
                  <c:v>3</c:v>
                </c:pt>
                <c:pt idx="3">
                  <c:v>4</c:v>
                </c:pt>
                <c:pt idx="4">
                  <c:v>5</c:v>
                </c:pt>
                <c:pt idx="5">
                  <c:v>6</c:v>
                </c:pt>
                <c:pt idx="6">
                  <c:v>7</c:v>
                </c:pt>
                <c:pt idx="7">
                  <c:v>8</c:v>
                </c:pt>
              </c:numCache>
            </c:numRef>
          </c:cat>
          <c:val>
            <c:numRef>
              <c:f>Camber!$C$19:$C$26</c:f>
              <c:numCache>
                <c:formatCode>General</c:formatCode>
                <c:ptCount val="8"/>
                <c:pt idx="0">
                  <c:v>0.88</c:v>
                </c:pt>
                <c:pt idx="1">
                  <c:v>0.88</c:v>
                </c:pt>
                <c:pt idx="2">
                  <c:v>0.88</c:v>
                </c:pt>
                <c:pt idx="3">
                  <c:v>0.88</c:v>
                </c:pt>
                <c:pt idx="4">
                  <c:v>0.88</c:v>
                </c:pt>
                <c:pt idx="5">
                  <c:v>0.88</c:v>
                </c:pt>
                <c:pt idx="6">
                  <c:v>0.88</c:v>
                </c:pt>
                <c:pt idx="7">
                  <c:v>0.88</c:v>
                </c:pt>
              </c:numCache>
            </c:numRef>
          </c:val>
          <c:smooth val="0"/>
          <c:extLst>
            <c:ext xmlns:c16="http://schemas.microsoft.com/office/drawing/2014/chart" uri="{C3380CC4-5D6E-409C-BE32-E72D297353CC}">
              <c16:uniqueId val="{00000001-485C-46CB-862D-D5E4E82DDD6A}"/>
            </c:ext>
          </c:extLst>
        </c:ser>
        <c:ser>
          <c:idx val="2"/>
          <c:order val="2"/>
          <c:tx>
            <c:strRef>
              <c:f>Camber!$D$18</c:f>
              <c:strCache>
                <c:ptCount val="1"/>
                <c:pt idx="0">
                  <c:v>Recommended Prediction method</c:v>
                </c:pt>
              </c:strCache>
            </c:strRef>
          </c:tx>
          <c:spPr>
            <a:ln w="25400" cap="rnd">
              <a:solidFill>
                <a:schemeClr val="tx1"/>
              </a:solidFill>
              <a:prstDash val="sysDash"/>
              <a:round/>
            </a:ln>
            <a:effectLst/>
          </c:spPr>
          <c:marker>
            <c:symbol val="none"/>
          </c:marker>
          <c:cat>
            <c:numRef>
              <c:f>Camber!$A$19:$A$26</c:f>
              <c:numCache>
                <c:formatCode>General</c:formatCode>
                <c:ptCount val="8"/>
                <c:pt idx="0">
                  <c:v>1</c:v>
                </c:pt>
                <c:pt idx="1">
                  <c:v>2</c:v>
                </c:pt>
                <c:pt idx="2">
                  <c:v>3</c:v>
                </c:pt>
                <c:pt idx="3">
                  <c:v>4</c:v>
                </c:pt>
                <c:pt idx="4">
                  <c:v>5</c:v>
                </c:pt>
                <c:pt idx="5">
                  <c:v>6</c:v>
                </c:pt>
                <c:pt idx="6">
                  <c:v>7</c:v>
                </c:pt>
                <c:pt idx="7">
                  <c:v>8</c:v>
                </c:pt>
              </c:numCache>
            </c:numRef>
          </c:cat>
          <c:val>
            <c:numRef>
              <c:f>Camber!$D$19:$D$26</c:f>
              <c:numCache>
                <c:formatCode>General</c:formatCode>
                <c:ptCount val="8"/>
                <c:pt idx="0">
                  <c:v>0.52</c:v>
                </c:pt>
                <c:pt idx="1">
                  <c:v>0.52</c:v>
                </c:pt>
                <c:pt idx="2">
                  <c:v>0.52</c:v>
                </c:pt>
                <c:pt idx="3">
                  <c:v>0.52</c:v>
                </c:pt>
                <c:pt idx="4">
                  <c:v>0.52</c:v>
                </c:pt>
                <c:pt idx="5">
                  <c:v>0.52</c:v>
                </c:pt>
                <c:pt idx="6">
                  <c:v>0.52</c:v>
                </c:pt>
                <c:pt idx="7">
                  <c:v>0.52</c:v>
                </c:pt>
              </c:numCache>
            </c:numRef>
          </c:val>
          <c:smooth val="0"/>
          <c:extLst>
            <c:ext xmlns:c16="http://schemas.microsoft.com/office/drawing/2014/chart" uri="{C3380CC4-5D6E-409C-BE32-E72D297353CC}">
              <c16:uniqueId val="{00000002-485C-46CB-862D-D5E4E82DDD6A}"/>
            </c:ext>
          </c:extLst>
        </c:ser>
        <c:dLbls>
          <c:showLegendKey val="0"/>
          <c:showVal val="0"/>
          <c:showCatName val="0"/>
          <c:showSerName val="0"/>
          <c:showPercent val="0"/>
          <c:showBubbleSize val="0"/>
        </c:dLbls>
        <c:marker val="1"/>
        <c:smooth val="0"/>
        <c:axId val="246034752"/>
        <c:axId val="246035312"/>
      </c:lineChart>
      <c:catAx>
        <c:axId val="246034752"/>
        <c:scaling>
          <c:orientation val="minMax"/>
        </c:scaling>
        <c:delete val="0"/>
        <c:axPos val="b"/>
        <c:title>
          <c:tx>
            <c:rich>
              <a:bodyPr rot="0" spcFirstLastPara="1" vertOverflow="ellipsis" vert="horz" wrap="square" anchor="ctr" anchorCtr="1"/>
              <a:lstStyle/>
              <a:p>
                <a:pPr algn="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Number of </a:t>
                </a:r>
                <a:r>
                  <a:rPr lang="en-US" b="1" dirty="0">
                    <a:solidFill>
                      <a:srgbClr val="C00000"/>
                    </a:solidFill>
                  </a:rPr>
                  <a:t>Type</a:t>
                </a:r>
                <a:r>
                  <a:rPr lang="en-US" dirty="0">
                    <a:solidFill>
                      <a:srgbClr val="C00000"/>
                    </a:solidFill>
                  </a:rPr>
                  <a:t> </a:t>
                </a:r>
                <a:r>
                  <a:rPr lang="en-US" b="1" dirty="0">
                    <a:solidFill>
                      <a:srgbClr val="C00000"/>
                    </a:solidFill>
                  </a:rPr>
                  <a:t>II</a:t>
                </a:r>
                <a:r>
                  <a:rPr lang="en-US" dirty="0"/>
                  <a:t> Girder measured</a:t>
                </a:r>
              </a:p>
            </c:rich>
          </c:tx>
          <c:layout>
            <c:manualLayout>
              <c:xMode val="edge"/>
              <c:yMode val="edge"/>
              <c:x val="0.34128568971896384"/>
              <c:y val="0.9381778384712981"/>
            </c:manualLayout>
          </c:layout>
          <c:overlay val="0"/>
          <c:spPr>
            <a:noFill/>
            <a:ln>
              <a:noFill/>
            </a:ln>
            <a:effectLst/>
          </c:spPr>
          <c:txPr>
            <a:bodyPr rot="0" spcFirstLastPara="1" vertOverflow="ellipsis" vert="horz" wrap="square" anchor="ctr" anchorCtr="1"/>
            <a:lstStyle/>
            <a:p>
              <a:pPr algn="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035312"/>
        <c:crosses val="autoZero"/>
        <c:auto val="1"/>
        <c:lblAlgn val="ctr"/>
        <c:lblOffset val="100"/>
        <c:noMultiLvlLbl val="0"/>
      </c:catAx>
      <c:valAx>
        <c:axId val="246035312"/>
        <c:scaling>
          <c:orientation val="minMax"/>
          <c:max val="1.5"/>
          <c:min val="0"/>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Camber (in.)</a:t>
                </a:r>
              </a:p>
            </c:rich>
          </c:tx>
          <c:layout>
            <c:manualLayout>
              <c:xMode val="edge"/>
              <c:yMode val="edge"/>
              <c:x val="1.6163184764048794E-3"/>
              <c:y val="0.31654059847685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in"/>
        <c:minorTickMark val="in"/>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034752"/>
        <c:crosses val="autoZero"/>
        <c:crossBetween val="between"/>
        <c:majorUnit val="0.1"/>
        <c:minorUnit val="5.000000000000001E-2"/>
      </c:valAx>
      <c:spPr>
        <a:noFill/>
        <a:ln w="12700">
          <a:solidFill>
            <a:schemeClr val="tx1"/>
          </a:solidFill>
        </a:ln>
        <a:effectLst/>
      </c:spPr>
    </c:plotArea>
    <c:legend>
      <c:legendPos val="b"/>
      <c:layout>
        <c:manualLayout>
          <c:xMode val="edge"/>
          <c:yMode val="edge"/>
          <c:x val="0.11212334394666583"/>
          <c:y val="4.8215190813325454E-2"/>
          <c:w val="0.77298429192049212"/>
          <c:h val="0.11816059892882391"/>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91917356484307E-2"/>
          <c:y val="2.5428331875182269E-2"/>
          <c:w val="0.88998802072817818"/>
          <c:h val="0.85178813808252485"/>
        </c:manualLayout>
      </c:layout>
      <c:barChart>
        <c:barDir val="col"/>
        <c:grouping val="clustered"/>
        <c:varyColors val="0"/>
        <c:ser>
          <c:idx val="0"/>
          <c:order val="0"/>
          <c:tx>
            <c:strRef>
              <c:f>Camber!$B$48</c:f>
              <c:strCache>
                <c:ptCount val="1"/>
                <c:pt idx="0">
                  <c:v>Measured camber at erection</c:v>
                </c:pt>
              </c:strCache>
            </c:strRef>
          </c:tx>
          <c:spPr>
            <a:pattFill prst="dkUpDiag">
              <a:fgClr>
                <a:schemeClr val="bg1">
                  <a:lumMod val="50000"/>
                </a:schemeClr>
              </a:fgClr>
              <a:bgClr>
                <a:schemeClr val="bg1"/>
              </a:bgClr>
            </a:pattFill>
            <a:ln>
              <a:solidFill>
                <a:schemeClr val="bg1">
                  <a:lumMod val="65000"/>
                </a:schemeClr>
              </a:solidFill>
            </a:ln>
            <a:effectLst/>
          </c:spPr>
          <c:invertIfNegative val="0"/>
          <c:cat>
            <c:numRef>
              <c:f>Camber!$A$49:$A$64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Camber!$B$49:$B$64</c:f>
              <c:numCache>
                <c:formatCode>0.00</c:formatCode>
                <c:ptCount val="16"/>
                <c:pt idx="0">
                  <c:v>1.2598425196850405</c:v>
                </c:pt>
                <c:pt idx="1">
                  <c:v>0.88582677165354329</c:v>
                </c:pt>
                <c:pt idx="2">
                  <c:v>0.90551181102362233</c:v>
                </c:pt>
                <c:pt idx="3">
                  <c:v>0.66929133858267831</c:v>
                </c:pt>
                <c:pt idx="4">
                  <c:v>0.72834645669291398</c:v>
                </c:pt>
                <c:pt idx="5">
                  <c:v>0.96456692913385933</c:v>
                </c:pt>
                <c:pt idx="6">
                  <c:v>0.86614173228346292</c:v>
                </c:pt>
                <c:pt idx="7">
                  <c:v>0.84645669291338521</c:v>
                </c:pt>
                <c:pt idx="8">
                  <c:v>1.1023622047244084</c:v>
                </c:pt>
                <c:pt idx="9">
                  <c:v>1.0826771653543308</c:v>
                </c:pt>
                <c:pt idx="10">
                  <c:v>1.122047244094486</c:v>
                </c:pt>
                <c:pt idx="11">
                  <c:v>1.1023622047244084</c:v>
                </c:pt>
                <c:pt idx="12">
                  <c:v>1.062992125984253</c:v>
                </c:pt>
                <c:pt idx="13">
                  <c:v>1.417322834645667</c:v>
                </c:pt>
                <c:pt idx="14">
                  <c:v>0.78740157480314954</c:v>
                </c:pt>
                <c:pt idx="15">
                  <c:v>0.98687664041994727</c:v>
                </c:pt>
              </c:numCache>
            </c:numRef>
          </c:val>
          <c:extLst>
            <c:ext xmlns:c16="http://schemas.microsoft.com/office/drawing/2014/chart" uri="{C3380CC4-5D6E-409C-BE32-E72D297353CC}">
              <c16:uniqueId val="{00000000-E536-40DD-9BDA-483668703ABC}"/>
            </c:ext>
          </c:extLst>
        </c:ser>
        <c:dLbls>
          <c:showLegendKey val="0"/>
          <c:showVal val="0"/>
          <c:showCatName val="0"/>
          <c:showSerName val="0"/>
          <c:showPercent val="0"/>
          <c:showBubbleSize val="0"/>
        </c:dLbls>
        <c:gapWidth val="219"/>
        <c:overlap val="-27"/>
        <c:axId val="246714112"/>
        <c:axId val="246714672"/>
      </c:barChart>
      <c:lineChart>
        <c:grouping val="standard"/>
        <c:varyColors val="0"/>
        <c:ser>
          <c:idx val="1"/>
          <c:order val="1"/>
          <c:tx>
            <c:strRef>
              <c:f>Camber!$C$48</c:f>
              <c:strCache>
                <c:ptCount val="1"/>
                <c:pt idx="0">
                  <c:v>ARDOT  Design Camber</c:v>
                </c:pt>
              </c:strCache>
            </c:strRef>
          </c:tx>
          <c:spPr>
            <a:ln w="28575" cap="rnd">
              <a:solidFill>
                <a:schemeClr val="tx1"/>
              </a:solidFill>
              <a:prstDash val="solid"/>
              <a:round/>
            </a:ln>
            <a:effectLst/>
          </c:spPr>
          <c:marker>
            <c:symbol val="none"/>
          </c:marker>
          <c:cat>
            <c:numRef>
              <c:f>Camber!$A$49:$A$64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Camber!$C$49:$C$64</c:f>
              <c:numCache>
                <c:formatCode>General</c:formatCode>
                <c:ptCount val="16"/>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numCache>
            </c:numRef>
          </c:val>
          <c:smooth val="0"/>
          <c:extLst>
            <c:ext xmlns:c16="http://schemas.microsoft.com/office/drawing/2014/chart" uri="{C3380CC4-5D6E-409C-BE32-E72D297353CC}">
              <c16:uniqueId val="{00000001-E536-40DD-9BDA-483668703ABC}"/>
            </c:ext>
          </c:extLst>
        </c:ser>
        <c:ser>
          <c:idx val="2"/>
          <c:order val="2"/>
          <c:tx>
            <c:strRef>
              <c:f>Camber!$D$48</c:f>
              <c:strCache>
                <c:ptCount val="1"/>
                <c:pt idx="0">
                  <c:v>Recommended Prediction method</c:v>
                </c:pt>
              </c:strCache>
            </c:strRef>
          </c:tx>
          <c:spPr>
            <a:ln w="25400" cap="rnd">
              <a:solidFill>
                <a:schemeClr val="tx1"/>
              </a:solidFill>
              <a:prstDash val="sysDash"/>
              <a:round/>
            </a:ln>
            <a:effectLst/>
          </c:spPr>
          <c:marker>
            <c:symbol val="none"/>
          </c:marker>
          <c:cat>
            <c:numRef>
              <c:f>Camber!$A$49:$A$64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Camber!$D$49:$D$64</c:f>
              <c:numCache>
                <c:formatCode>General</c:formatCode>
                <c:ptCount val="16"/>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numCache>
            </c:numRef>
          </c:val>
          <c:smooth val="0"/>
          <c:extLst>
            <c:ext xmlns:c16="http://schemas.microsoft.com/office/drawing/2014/chart" uri="{C3380CC4-5D6E-409C-BE32-E72D297353CC}">
              <c16:uniqueId val="{00000002-E536-40DD-9BDA-483668703ABC}"/>
            </c:ext>
          </c:extLst>
        </c:ser>
        <c:dLbls>
          <c:showLegendKey val="0"/>
          <c:showVal val="0"/>
          <c:showCatName val="0"/>
          <c:showSerName val="0"/>
          <c:showPercent val="0"/>
          <c:showBubbleSize val="0"/>
        </c:dLbls>
        <c:marker val="1"/>
        <c:smooth val="0"/>
        <c:axId val="246714112"/>
        <c:axId val="246714672"/>
      </c:lineChart>
      <c:catAx>
        <c:axId val="24671411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Number of </a:t>
                </a:r>
                <a:r>
                  <a:rPr lang="en-US" b="1" dirty="0">
                    <a:solidFill>
                      <a:srgbClr val="C00000"/>
                    </a:solidFill>
                  </a:rPr>
                  <a:t>Type III </a:t>
                </a:r>
                <a:r>
                  <a:rPr lang="en-US" dirty="0"/>
                  <a:t>Girder measured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in"/>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714672"/>
        <c:crosses val="autoZero"/>
        <c:auto val="1"/>
        <c:lblAlgn val="ctr"/>
        <c:lblOffset val="100"/>
        <c:noMultiLvlLbl val="0"/>
      </c:catAx>
      <c:valAx>
        <c:axId val="246714672"/>
        <c:scaling>
          <c:orientation val="minMax"/>
          <c:max val="3"/>
          <c:min val="0"/>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Camber (in.)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in"/>
        <c:minorTickMark val="in"/>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714112"/>
        <c:crosses val="autoZero"/>
        <c:crossBetween val="between"/>
        <c:majorUnit val="0.2"/>
        <c:minorUnit val="0.1"/>
      </c:valAx>
      <c:spPr>
        <a:noFill/>
        <a:ln w="19050">
          <a:solidFill>
            <a:schemeClr val="tx1"/>
          </a:solidFill>
        </a:ln>
        <a:effectLst/>
      </c:spPr>
    </c:plotArea>
    <c:legend>
      <c:legendPos val="b"/>
      <c:layout>
        <c:manualLayout>
          <c:xMode val="edge"/>
          <c:yMode val="edge"/>
          <c:x val="0.10429438406232258"/>
          <c:y val="4.0821451048681706E-2"/>
          <c:w val="0.77498317518002557"/>
          <c:h val="0.11212573298700648"/>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587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8231471727071"/>
          <c:y val="2.5428331875182269E-2"/>
          <c:w val="0.88424588347570876"/>
          <c:h val="0.80874752898323155"/>
        </c:manualLayout>
      </c:layout>
      <c:barChart>
        <c:barDir val="col"/>
        <c:grouping val="clustered"/>
        <c:varyColors val="0"/>
        <c:ser>
          <c:idx val="0"/>
          <c:order val="0"/>
          <c:tx>
            <c:strRef>
              <c:f>Camber!$B$48</c:f>
              <c:strCache>
                <c:ptCount val="1"/>
                <c:pt idx="0">
                  <c:v>Measured camber at erection</c:v>
                </c:pt>
              </c:strCache>
            </c:strRef>
          </c:tx>
          <c:spPr>
            <a:pattFill prst="dkUpDiag">
              <a:fgClr>
                <a:schemeClr val="bg1">
                  <a:lumMod val="50000"/>
                </a:schemeClr>
              </a:fgClr>
              <a:bgClr>
                <a:schemeClr val="bg1"/>
              </a:bgClr>
            </a:pattFill>
            <a:ln>
              <a:solidFill>
                <a:schemeClr val="bg1">
                  <a:lumMod val="65000"/>
                </a:schemeClr>
              </a:solidFill>
            </a:ln>
            <a:effectLst/>
          </c:spPr>
          <c:invertIfNegative val="0"/>
          <c:cat>
            <c:numRef>
              <c:f>Camber!$A$94:$A$117</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Camber!$B$94:$B$117</c:f>
              <c:numCache>
                <c:formatCode>0.00</c:formatCode>
                <c:ptCount val="24"/>
                <c:pt idx="0">
                  <c:v>2.0472440944881902</c:v>
                </c:pt>
                <c:pt idx="1">
                  <c:v>0.98425196850393704</c:v>
                </c:pt>
                <c:pt idx="2">
                  <c:v>1.1417322834645691</c:v>
                </c:pt>
                <c:pt idx="3">
                  <c:v>1.0433070866141727</c:v>
                </c:pt>
                <c:pt idx="4">
                  <c:v>1.1417322834645691</c:v>
                </c:pt>
                <c:pt idx="5">
                  <c:v>1.299212598425179</c:v>
                </c:pt>
                <c:pt idx="6">
                  <c:v>1.4566929133858222</c:v>
                </c:pt>
                <c:pt idx="7">
                  <c:v>1.6732283464566928</c:v>
                </c:pt>
                <c:pt idx="8">
                  <c:v>1.1023622047244139</c:v>
                </c:pt>
                <c:pt idx="9">
                  <c:v>1.0826771653543308</c:v>
                </c:pt>
                <c:pt idx="10">
                  <c:v>1.4960629921259831</c:v>
                </c:pt>
                <c:pt idx="11">
                  <c:v>1.7322834645669314</c:v>
                </c:pt>
                <c:pt idx="12">
                  <c:v>1.2204724409448908</c:v>
                </c:pt>
                <c:pt idx="13">
                  <c:v>1.2</c:v>
                </c:pt>
                <c:pt idx="14">
                  <c:v>1.4173228346456725</c:v>
                </c:pt>
                <c:pt idx="15">
                  <c:v>1.8503937007873972</c:v>
                </c:pt>
                <c:pt idx="16">
                  <c:v>1.5551181102362159</c:v>
                </c:pt>
                <c:pt idx="17">
                  <c:v>1.5157480314960607</c:v>
                </c:pt>
                <c:pt idx="18">
                  <c:v>1.3582677165354313</c:v>
                </c:pt>
                <c:pt idx="19">
                  <c:v>1.3188976377952732</c:v>
                </c:pt>
                <c:pt idx="20">
                  <c:v>1.5157480314960636</c:v>
                </c:pt>
                <c:pt idx="21">
                  <c:v>1.5944881889763824</c:v>
                </c:pt>
                <c:pt idx="22">
                  <c:v>1.5944881889763796</c:v>
                </c:pt>
                <c:pt idx="23">
                  <c:v>1.417322834645667</c:v>
                </c:pt>
              </c:numCache>
            </c:numRef>
          </c:val>
          <c:extLst>
            <c:ext xmlns:c16="http://schemas.microsoft.com/office/drawing/2014/chart" uri="{C3380CC4-5D6E-409C-BE32-E72D297353CC}">
              <c16:uniqueId val="{00000000-ACAE-4493-8246-60123F3399FA}"/>
            </c:ext>
          </c:extLst>
        </c:ser>
        <c:dLbls>
          <c:showLegendKey val="0"/>
          <c:showVal val="0"/>
          <c:showCatName val="0"/>
          <c:showSerName val="0"/>
          <c:showPercent val="0"/>
          <c:showBubbleSize val="0"/>
        </c:dLbls>
        <c:gapWidth val="219"/>
        <c:overlap val="-27"/>
        <c:axId val="246718032"/>
        <c:axId val="246718592"/>
      </c:barChart>
      <c:lineChart>
        <c:grouping val="standard"/>
        <c:varyColors val="0"/>
        <c:ser>
          <c:idx val="1"/>
          <c:order val="1"/>
          <c:tx>
            <c:strRef>
              <c:f>Camber!$C$93</c:f>
              <c:strCache>
                <c:ptCount val="1"/>
                <c:pt idx="0">
                  <c:v>ARDOT Prediction</c:v>
                </c:pt>
              </c:strCache>
            </c:strRef>
          </c:tx>
          <c:spPr>
            <a:ln w="28575" cap="rnd">
              <a:solidFill>
                <a:schemeClr val="tx1"/>
              </a:solidFill>
              <a:round/>
            </a:ln>
            <a:effectLst/>
          </c:spPr>
          <c:marker>
            <c:symbol val="none"/>
          </c:marker>
          <c:cat>
            <c:numRef>
              <c:f>Camber!$A$94:$A$117</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Camber!$C$94:$C$117</c:f>
              <c:numCache>
                <c:formatCode>General</c:formatCode>
                <c:ptCount val="24"/>
                <c:pt idx="0">
                  <c:v>2.27</c:v>
                </c:pt>
                <c:pt idx="1">
                  <c:v>2.27</c:v>
                </c:pt>
                <c:pt idx="2">
                  <c:v>2.27</c:v>
                </c:pt>
                <c:pt idx="3">
                  <c:v>2.27</c:v>
                </c:pt>
                <c:pt idx="4">
                  <c:v>2.27</c:v>
                </c:pt>
                <c:pt idx="5">
                  <c:v>2.27</c:v>
                </c:pt>
                <c:pt idx="6">
                  <c:v>2.27</c:v>
                </c:pt>
                <c:pt idx="7">
                  <c:v>2.27</c:v>
                </c:pt>
                <c:pt idx="8">
                  <c:v>2.27</c:v>
                </c:pt>
                <c:pt idx="9">
                  <c:v>2.27</c:v>
                </c:pt>
                <c:pt idx="10">
                  <c:v>2.27</c:v>
                </c:pt>
                <c:pt idx="11">
                  <c:v>2.27</c:v>
                </c:pt>
                <c:pt idx="12">
                  <c:v>2.27</c:v>
                </c:pt>
                <c:pt idx="13">
                  <c:v>2.27</c:v>
                </c:pt>
                <c:pt idx="14">
                  <c:v>2.27</c:v>
                </c:pt>
                <c:pt idx="15">
                  <c:v>2.27</c:v>
                </c:pt>
                <c:pt idx="16">
                  <c:v>2.27</c:v>
                </c:pt>
                <c:pt idx="17">
                  <c:v>2.27</c:v>
                </c:pt>
                <c:pt idx="18">
                  <c:v>2.27</c:v>
                </c:pt>
                <c:pt idx="19">
                  <c:v>2.27</c:v>
                </c:pt>
                <c:pt idx="20">
                  <c:v>2.27</c:v>
                </c:pt>
                <c:pt idx="21">
                  <c:v>2.27</c:v>
                </c:pt>
                <c:pt idx="22">
                  <c:v>2.27</c:v>
                </c:pt>
                <c:pt idx="23">
                  <c:v>2.27</c:v>
                </c:pt>
              </c:numCache>
            </c:numRef>
          </c:val>
          <c:smooth val="0"/>
          <c:extLst>
            <c:ext xmlns:c16="http://schemas.microsoft.com/office/drawing/2014/chart" uri="{C3380CC4-5D6E-409C-BE32-E72D297353CC}">
              <c16:uniqueId val="{00000001-ACAE-4493-8246-60123F3399FA}"/>
            </c:ext>
          </c:extLst>
        </c:ser>
        <c:ser>
          <c:idx val="2"/>
          <c:order val="2"/>
          <c:tx>
            <c:strRef>
              <c:f>Camber!$D$93</c:f>
              <c:strCache>
                <c:ptCount val="1"/>
                <c:pt idx="0">
                  <c:v>Recommended Prediction method</c:v>
                </c:pt>
              </c:strCache>
            </c:strRef>
          </c:tx>
          <c:spPr>
            <a:ln w="25400" cap="rnd">
              <a:solidFill>
                <a:schemeClr val="tx1"/>
              </a:solidFill>
              <a:prstDash val="sysDash"/>
              <a:round/>
            </a:ln>
            <a:effectLst/>
          </c:spPr>
          <c:marker>
            <c:symbol val="none"/>
          </c:marker>
          <c:cat>
            <c:numRef>
              <c:f>Camber!$A$94:$A$117</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Camber!$D$94:$D$117</c:f>
              <c:numCache>
                <c:formatCode>General</c:formatCode>
                <c:ptCount val="24"/>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numCache>
            </c:numRef>
          </c:val>
          <c:smooth val="0"/>
          <c:extLst>
            <c:ext xmlns:c16="http://schemas.microsoft.com/office/drawing/2014/chart" uri="{C3380CC4-5D6E-409C-BE32-E72D297353CC}">
              <c16:uniqueId val="{00000002-ACAE-4493-8246-60123F3399FA}"/>
            </c:ext>
          </c:extLst>
        </c:ser>
        <c:dLbls>
          <c:showLegendKey val="0"/>
          <c:showVal val="0"/>
          <c:showCatName val="0"/>
          <c:showSerName val="0"/>
          <c:showPercent val="0"/>
          <c:showBubbleSize val="0"/>
        </c:dLbls>
        <c:marker val="1"/>
        <c:smooth val="0"/>
        <c:axId val="246718032"/>
        <c:axId val="246718592"/>
      </c:lineChart>
      <c:catAx>
        <c:axId val="246718032"/>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dirty="0"/>
                  <a:t>Number of </a:t>
                </a:r>
                <a:r>
                  <a:rPr lang="en-US" sz="1200" b="1" dirty="0">
                    <a:solidFill>
                      <a:srgbClr val="C00000"/>
                    </a:solidFill>
                  </a:rPr>
                  <a:t>Type IV </a:t>
                </a:r>
                <a:r>
                  <a:rPr lang="en-US" sz="1200" dirty="0"/>
                  <a:t>Girder measured</a:t>
                </a:r>
              </a:p>
            </c:rich>
          </c:tx>
          <c:layout>
            <c:manualLayout>
              <c:xMode val="edge"/>
              <c:yMode val="edge"/>
              <c:x val="0.35148670488843797"/>
              <c:y val="0.9220456762512456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in"/>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718592"/>
        <c:crosses val="autoZero"/>
        <c:auto val="1"/>
        <c:lblAlgn val="ctr"/>
        <c:lblOffset val="100"/>
        <c:noMultiLvlLbl val="0"/>
      </c:catAx>
      <c:valAx>
        <c:axId val="246718592"/>
        <c:scaling>
          <c:orientation val="minMax"/>
          <c:max val="3"/>
          <c:min val="0"/>
        </c:scaling>
        <c:delete val="0"/>
        <c:axPos val="l"/>
        <c:majorGridlines>
          <c:spPr>
            <a:ln w="6350"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Camber (in.)</a:t>
                </a:r>
              </a:p>
            </c:rich>
          </c:tx>
          <c:layout>
            <c:manualLayout>
              <c:xMode val="edge"/>
              <c:yMode val="edge"/>
              <c:x val="6.8823907967416912E-3"/>
              <c:y val="0.3491946553674125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in"/>
        <c:minorTickMark val="in"/>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718032"/>
        <c:crosses val="autoZero"/>
        <c:crossBetween val="between"/>
        <c:majorUnit val="0.2"/>
        <c:minorUnit val="0.1"/>
      </c:valAx>
      <c:spPr>
        <a:noFill/>
        <a:ln w="19050">
          <a:solidFill>
            <a:schemeClr val="tx1"/>
          </a:solidFill>
        </a:ln>
        <a:effectLst/>
      </c:spPr>
    </c:plotArea>
    <c:legend>
      <c:legendPos val="b"/>
      <c:layout>
        <c:manualLayout>
          <c:xMode val="edge"/>
          <c:yMode val="edge"/>
          <c:x val="0.110629532297722"/>
          <c:y val="4.2520985946270969E-2"/>
          <c:w val="0.78138300020189788"/>
          <c:h val="0.10793478245740525"/>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5875" cap="flat" cmpd="sng" algn="ctr">
      <a:solidFill>
        <a:schemeClr val="bg1"/>
      </a:solid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80940843932966E-2"/>
          <c:y val="3.4761603099549197E-2"/>
          <c:w val="0.89964718352513628"/>
          <c:h val="0.8189575629446697"/>
        </c:manualLayout>
      </c:layout>
      <c:barChart>
        <c:barDir val="col"/>
        <c:grouping val="clustered"/>
        <c:varyColors val="0"/>
        <c:ser>
          <c:idx val="0"/>
          <c:order val="0"/>
          <c:tx>
            <c:strRef>
              <c:f>Camber!$M$31</c:f>
              <c:strCache>
                <c:ptCount val="1"/>
                <c:pt idx="0">
                  <c:v>Measured cambers at erection</c:v>
                </c:pt>
              </c:strCache>
            </c:strRef>
          </c:tx>
          <c:spPr>
            <a:pattFill prst="dkUpDiag">
              <a:fgClr>
                <a:schemeClr val="bg1">
                  <a:lumMod val="65000"/>
                </a:schemeClr>
              </a:fgClr>
              <a:bgClr>
                <a:schemeClr val="bg1"/>
              </a:bgClr>
            </a:pattFill>
            <a:ln>
              <a:solidFill>
                <a:schemeClr val="bg1">
                  <a:lumMod val="50000"/>
                </a:schemeClr>
              </a:solidFill>
            </a:ln>
            <a:effectLst/>
          </c:spPr>
          <c:invertIfNegative val="0"/>
          <c:cat>
            <c:numRef>
              <c:f>Camber!$L$32:$L$92</c:f>
              <c:numCache>
                <c:formatCode>General</c:formatCode>
                <c:ptCount val="6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numCache>
            </c:numRef>
          </c:cat>
          <c:val>
            <c:numRef>
              <c:f>Camber!$P$32:$P$70</c:f>
              <c:numCache>
                <c:formatCode>0.0</c:formatCode>
                <c:ptCount val="39"/>
                <c:pt idx="0">
                  <c:v>2.25</c:v>
                </c:pt>
                <c:pt idx="1">
                  <c:v>2.25</c:v>
                </c:pt>
                <c:pt idx="2">
                  <c:v>2.5</c:v>
                </c:pt>
                <c:pt idx="3">
                  <c:v>2.375</c:v>
                </c:pt>
                <c:pt idx="4">
                  <c:v>1.9375</c:v>
                </c:pt>
                <c:pt idx="5">
                  <c:v>2.6875</c:v>
                </c:pt>
                <c:pt idx="6">
                  <c:v>2.4</c:v>
                </c:pt>
                <c:pt idx="7">
                  <c:v>2.4375</c:v>
                </c:pt>
                <c:pt idx="8">
                  <c:v>1.6875</c:v>
                </c:pt>
                <c:pt idx="9">
                  <c:v>2.83464566929131</c:v>
                </c:pt>
                <c:pt idx="10">
                  <c:v>2.5393700787401299</c:v>
                </c:pt>
                <c:pt idx="11">
                  <c:v>2.7755905511811299</c:v>
                </c:pt>
                <c:pt idx="12">
                  <c:v>1.8897637795275899</c:v>
                </c:pt>
                <c:pt idx="13">
                  <c:v>2.26377952755906</c:v>
                </c:pt>
                <c:pt idx="14">
                  <c:v>2.1653543307086598</c:v>
                </c:pt>
                <c:pt idx="15">
                  <c:v>2.4606299212598399</c:v>
                </c:pt>
                <c:pt idx="16">
                  <c:v>1.1811023622047201</c:v>
                </c:pt>
                <c:pt idx="17">
                  <c:v>2.1259842519684899</c:v>
                </c:pt>
                <c:pt idx="18">
                  <c:v>2.1850393700787198</c:v>
                </c:pt>
                <c:pt idx="19">
                  <c:v>2.5393700787401801</c:v>
                </c:pt>
                <c:pt idx="20">
                  <c:v>1.92913385826766</c:v>
                </c:pt>
                <c:pt idx="21">
                  <c:v>1.9685039370079001</c:v>
                </c:pt>
                <c:pt idx="22">
                  <c:v>2.0275590551181399</c:v>
                </c:pt>
                <c:pt idx="23">
                  <c:v>2.3031496062991601</c:v>
                </c:pt>
                <c:pt idx="24">
                  <c:v>2.2244094488188901</c:v>
                </c:pt>
                <c:pt idx="25">
                  <c:v>2.2244094488188901</c:v>
                </c:pt>
                <c:pt idx="26">
                  <c:v>2.83464566929131</c:v>
                </c:pt>
                <c:pt idx="27">
                  <c:v>2.5393700787401299</c:v>
                </c:pt>
                <c:pt idx="28">
                  <c:v>2.7755905511811299</c:v>
                </c:pt>
                <c:pt idx="29">
                  <c:v>1.8897637795275899</c:v>
                </c:pt>
                <c:pt idx="30">
                  <c:v>2.26377952755906</c:v>
                </c:pt>
                <c:pt idx="31">
                  <c:v>2.1653543307086598</c:v>
                </c:pt>
                <c:pt idx="32">
                  <c:v>2.4606299212598399</c:v>
                </c:pt>
                <c:pt idx="33">
                  <c:v>1.9</c:v>
                </c:pt>
                <c:pt idx="34">
                  <c:v>2.1259842519684899</c:v>
                </c:pt>
                <c:pt idx="35">
                  <c:v>2.1850393700787198</c:v>
                </c:pt>
                <c:pt idx="36">
                  <c:v>2.5393700787401801</c:v>
                </c:pt>
                <c:pt idx="37">
                  <c:v>1.92913385826766</c:v>
                </c:pt>
                <c:pt idx="38">
                  <c:v>1.9823992589161601</c:v>
                </c:pt>
              </c:numCache>
            </c:numRef>
          </c:val>
          <c:extLst>
            <c:ext xmlns:c16="http://schemas.microsoft.com/office/drawing/2014/chart" uri="{C3380CC4-5D6E-409C-BE32-E72D297353CC}">
              <c16:uniqueId val="{00000000-63D8-44DC-B589-103A90A42259}"/>
            </c:ext>
          </c:extLst>
        </c:ser>
        <c:dLbls>
          <c:showLegendKey val="0"/>
          <c:showVal val="0"/>
          <c:showCatName val="0"/>
          <c:showSerName val="0"/>
          <c:showPercent val="0"/>
          <c:showBubbleSize val="0"/>
        </c:dLbls>
        <c:gapWidth val="219"/>
        <c:overlap val="-27"/>
        <c:axId val="246341824"/>
        <c:axId val="246342384"/>
      </c:barChart>
      <c:lineChart>
        <c:grouping val="standard"/>
        <c:varyColors val="0"/>
        <c:ser>
          <c:idx val="1"/>
          <c:order val="1"/>
          <c:tx>
            <c:strRef>
              <c:f>Camber!$N$31</c:f>
              <c:strCache>
                <c:ptCount val="1"/>
                <c:pt idx="0">
                  <c:v>ARDOT Prediction</c:v>
                </c:pt>
              </c:strCache>
            </c:strRef>
          </c:tx>
          <c:spPr>
            <a:ln w="34925" cap="rnd">
              <a:solidFill>
                <a:schemeClr val="tx1"/>
              </a:solidFill>
              <a:round/>
            </a:ln>
            <a:effectLst/>
          </c:spPr>
          <c:marker>
            <c:symbol val="none"/>
          </c:marker>
          <c:cat>
            <c:numRef>
              <c:f>Camber!$L$32:$L$70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cat>
          <c:val>
            <c:numRef>
              <c:f>Camber!$N$32:$N$70</c:f>
              <c:numCache>
                <c:formatCode>General</c:formatCode>
                <c:ptCount val="39"/>
                <c:pt idx="0">
                  <c:v>2.75</c:v>
                </c:pt>
                <c:pt idx="1">
                  <c:v>2.75</c:v>
                </c:pt>
                <c:pt idx="2">
                  <c:v>2.75</c:v>
                </c:pt>
                <c:pt idx="3">
                  <c:v>2.75</c:v>
                </c:pt>
                <c:pt idx="4">
                  <c:v>2.75</c:v>
                </c:pt>
                <c:pt idx="5">
                  <c:v>2.75</c:v>
                </c:pt>
                <c:pt idx="6">
                  <c:v>2.75</c:v>
                </c:pt>
                <c:pt idx="7">
                  <c:v>2.75</c:v>
                </c:pt>
                <c:pt idx="8">
                  <c:v>2.75</c:v>
                </c:pt>
                <c:pt idx="9">
                  <c:v>2.75</c:v>
                </c:pt>
                <c:pt idx="10">
                  <c:v>2.75</c:v>
                </c:pt>
                <c:pt idx="11">
                  <c:v>2.75</c:v>
                </c:pt>
                <c:pt idx="12">
                  <c:v>2.75</c:v>
                </c:pt>
                <c:pt idx="13">
                  <c:v>2.75</c:v>
                </c:pt>
                <c:pt idx="14">
                  <c:v>2.75</c:v>
                </c:pt>
                <c:pt idx="15">
                  <c:v>2.75</c:v>
                </c:pt>
                <c:pt idx="16">
                  <c:v>2.75</c:v>
                </c:pt>
                <c:pt idx="17">
                  <c:v>2.75</c:v>
                </c:pt>
                <c:pt idx="18">
                  <c:v>2.75</c:v>
                </c:pt>
                <c:pt idx="19">
                  <c:v>2.75</c:v>
                </c:pt>
                <c:pt idx="20">
                  <c:v>2.75</c:v>
                </c:pt>
                <c:pt idx="21">
                  <c:v>2.75</c:v>
                </c:pt>
                <c:pt idx="22">
                  <c:v>2.75</c:v>
                </c:pt>
                <c:pt idx="23">
                  <c:v>2.75</c:v>
                </c:pt>
                <c:pt idx="24">
                  <c:v>2.75</c:v>
                </c:pt>
                <c:pt idx="25">
                  <c:v>2.75</c:v>
                </c:pt>
                <c:pt idx="26">
                  <c:v>2.75</c:v>
                </c:pt>
                <c:pt idx="27">
                  <c:v>2.75</c:v>
                </c:pt>
                <c:pt idx="28">
                  <c:v>2.75</c:v>
                </c:pt>
                <c:pt idx="29">
                  <c:v>2.75</c:v>
                </c:pt>
                <c:pt idx="30">
                  <c:v>2.75</c:v>
                </c:pt>
                <c:pt idx="31">
                  <c:v>2.75</c:v>
                </c:pt>
                <c:pt idx="32">
                  <c:v>2.75</c:v>
                </c:pt>
                <c:pt idx="33">
                  <c:v>2.75</c:v>
                </c:pt>
                <c:pt idx="34">
                  <c:v>2.75</c:v>
                </c:pt>
                <c:pt idx="35">
                  <c:v>2.75</c:v>
                </c:pt>
                <c:pt idx="36">
                  <c:v>2.75</c:v>
                </c:pt>
                <c:pt idx="37">
                  <c:v>2.75</c:v>
                </c:pt>
                <c:pt idx="38">
                  <c:v>2.75</c:v>
                </c:pt>
              </c:numCache>
            </c:numRef>
          </c:val>
          <c:smooth val="0"/>
          <c:extLst>
            <c:ext xmlns:c16="http://schemas.microsoft.com/office/drawing/2014/chart" uri="{C3380CC4-5D6E-409C-BE32-E72D297353CC}">
              <c16:uniqueId val="{00000001-63D8-44DC-B589-103A90A42259}"/>
            </c:ext>
          </c:extLst>
        </c:ser>
        <c:ser>
          <c:idx val="2"/>
          <c:order val="2"/>
          <c:tx>
            <c:strRef>
              <c:f>Camber!$O$31</c:f>
              <c:strCache>
                <c:ptCount val="1"/>
                <c:pt idx="0">
                  <c:v>Recommended Prediction method</c:v>
                </c:pt>
              </c:strCache>
            </c:strRef>
          </c:tx>
          <c:spPr>
            <a:ln w="25400" cap="rnd">
              <a:solidFill>
                <a:schemeClr val="tx1"/>
              </a:solidFill>
              <a:prstDash val="sysDash"/>
              <a:round/>
            </a:ln>
            <a:effectLst/>
          </c:spPr>
          <c:marker>
            <c:symbol val="none"/>
          </c:marker>
          <c:cat>
            <c:numRef>
              <c:f>Camber!$L$32:$L$70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cat>
          <c:val>
            <c:numRef>
              <c:f>Camber!$O$32:$O$70</c:f>
              <c:numCache>
                <c:formatCode>General</c:formatCode>
                <c:ptCount val="39"/>
                <c:pt idx="0">
                  <c:v>2.52</c:v>
                </c:pt>
                <c:pt idx="1">
                  <c:v>2.52</c:v>
                </c:pt>
                <c:pt idx="2">
                  <c:v>2.52</c:v>
                </c:pt>
                <c:pt idx="3">
                  <c:v>2.52</c:v>
                </c:pt>
                <c:pt idx="4">
                  <c:v>2.52</c:v>
                </c:pt>
                <c:pt idx="5">
                  <c:v>2.52</c:v>
                </c:pt>
                <c:pt idx="6">
                  <c:v>2.52</c:v>
                </c:pt>
                <c:pt idx="7">
                  <c:v>2.52</c:v>
                </c:pt>
                <c:pt idx="8">
                  <c:v>2.52</c:v>
                </c:pt>
                <c:pt idx="9">
                  <c:v>2.52</c:v>
                </c:pt>
                <c:pt idx="10">
                  <c:v>2.52</c:v>
                </c:pt>
                <c:pt idx="11">
                  <c:v>2.52</c:v>
                </c:pt>
                <c:pt idx="12">
                  <c:v>2.52</c:v>
                </c:pt>
                <c:pt idx="13">
                  <c:v>2.52</c:v>
                </c:pt>
                <c:pt idx="14">
                  <c:v>2.52</c:v>
                </c:pt>
                <c:pt idx="15">
                  <c:v>2.52</c:v>
                </c:pt>
                <c:pt idx="16">
                  <c:v>2.52</c:v>
                </c:pt>
                <c:pt idx="17">
                  <c:v>2.52</c:v>
                </c:pt>
                <c:pt idx="18">
                  <c:v>2.52</c:v>
                </c:pt>
                <c:pt idx="19">
                  <c:v>2.52</c:v>
                </c:pt>
                <c:pt idx="20">
                  <c:v>2.52</c:v>
                </c:pt>
                <c:pt idx="21">
                  <c:v>2.52</c:v>
                </c:pt>
                <c:pt idx="22">
                  <c:v>2.52</c:v>
                </c:pt>
                <c:pt idx="23">
                  <c:v>2.52</c:v>
                </c:pt>
                <c:pt idx="24">
                  <c:v>2.52</c:v>
                </c:pt>
                <c:pt idx="25">
                  <c:v>2.52</c:v>
                </c:pt>
                <c:pt idx="26">
                  <c:v>2.52</c:v>
                </c:pt>
                <c:pt idx="27">
                  <c:v>2.52</c:v>
                </c:pt>
                <c:pt idx="28">
                  <c:v>2.52</c:v>
                </c:pt>
                <c:pt idx="29">
                  <c:v>2.52</c:v>
                </c:pt>
                <c:pt idx="30">
                  <c:v>2.52</c:v>
                </c:pt>
                <c:pt idx="31">
                  <c:v>2.52</c:v>
                </c:pt>
                <c:pt idx="32">
                  <c:v>2.52</c:v>
                </c:pt>
                <c:pt idx="33">
                  <c:v>2.52</c:v>
                </c:pt>
                <c:pt idx="34">
                  <c:v>2.52</c:v>
                </c:pt>
                <c:pt idx="35">
                  <c:v>2.52</c:v>
                </c:pt>
                <c:pt idx="36">
                  <c:v>2.52</c:v>
                </c:pt>
                <c:pt idx="37">
                  <c:v>2.52</c:v>
                </c:pt>
                <c:pt idx="38">
                  <c:v>2.52</c:v>
                </c:pt>
              </c:numCache>
            </c:numRef>
          </c:val>
          <c:smooth val="0"/>
          <c:extLst>
            <c:ext xmlns:c16="http://schemas.microsoft.com/office/drawing/2014/chart" uri="{C3380CC4-5D6E-409C-BE32-E72D297353CC}">
              <c16:uniqueId val="{00000002-63D8-44DC-B589-103A90A42259}"/>
            </c:ext>
          </c:extLst>
        </c:ser>
        <c:dLbls>
          <c:showLegendKey val="0"/>
          <c:showVal val="0"/>
          <c:showCatName val="0"/>
          <c:showSerName val="0"/>
          <c:showPercent val="0"/>
          <c:showBubbleSize val="0"/>
        </c:dLbls>
        <c:marker val="1"/>
        <c:smooth val="0"/>
        <c:axId val="246341824"/>
        <c:axId val="246342384"/>
      </c:lineChart>
      <c:catAx>
        <c:axId val="246341824"/>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dirty="0"/>
                  <a:t>Number of  </a:t>
                </a:r>
                <a:r>
                  <a:rPr lang="en-US" sz="1200" b="1" dirty="0">
                    <a:solidFill>
                      <a:srgbClr val="C00000"/>
                    </a:solidFill>
                  </a:rPr>
                  <a:t>Type VI </a:t>
                </a:r>
                <a:r>
                  <a:rPr lang="en-US" sz="1200" dirty="0"/>
                  <a:t>Girder </a:t>
                </a:r>
              </a:p>
            </c:rich>
          </c:tx>
          <c:layout>
            <c:manualLayout>
              <c:xMode val="edge"/>
              <c:yMode val="edge"/>
              <c:x val="0.39603725015142338"/>
              <c:y val="0.9430324681637017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in"/>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342384"/>
        <c:crosses val="autoZero"/>
        <c:auto val="1"/>
        <c:lblAlgn val="ctr"/>
        <c:lblOffset val="100"/>
        <c:noMultiLvlLbl val="0"/>
      </c:catAx>
      <c:valAx>
        <c:axId val="246342384"/>
        <c:scaling>
          <c:orientation val="minMax"/>
          <c:max val="3.7"/>
          <c:min val="0"/>
        </c:scaling>
        <c:delete val="0"/>
        <c:axPos val="l"/>
        <c:majorGridlines>
          <c:spPr>
            <a:ln w="6350"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Camber (in.)</a:t>
                </a:r>
              </a:p>
            </c:rich>
          </c:tx>
          <c:layout>
            <c:manualLayout>
              <c:xMode val="edge"/>
              <c:yMode val="edge"/>
              <c:x val="1.8396258160037688E-3"/>
              <c:y val="0.28890882258247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in"/>
        <c:minorTickMark val="in"/>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46341824"/>
        <c:crosses val="autoZero"/>
        <c:crossBetween val="between"/>
        <c:majorUnit val="0.2"/>
        <c:minorUnit val="0.1"/>
      </c:valAx>
      <c:spPr>
        <a:solidFill>
          <a:schemeClr val="bg1"/>
        </a:solidFill>
        <a:ln w="19050">
          <a:solidFill>
            <a:schemeClr val="tx1">
              <a:lumMod val="95000"/>
              <a:lumOff val="5000"/>
            </a:schemeClr>
          </a:solidFill>
        </a:ln>
        <a:effectLst/>
      </c:spPr>
    </c:plotArea>
    <c:legend>
      <c:legendPos val="b"/>
      <c:layout>
        <c:manualLayout>
          <c:xMode val="edge"/>
          <c:yMode val="edge"/>
          <c:x val="9.6397974291675084E-2"/>
          <c:y val="5.1185659084281139E-2"/>
          <c:w val="0.74128339726764925"/>
          <c:h val="0.11003572470107903"/>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5875" cap="flat" cmpd="sng" algn="ctr">
      <a:solidFill>
        <a:schemeClr val="bg1"/>
      </a:solid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36515-C890-4B26-A2D1-1F499BF6891A}"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C4557C5F-7A39-49B7-8357-CCF6DE32A498}">
      <dgm:prSet phldrT="[Text]"/>
      <dgm:spPr/>
      <dgm:t>
        <a:bodyPr/>
        <a:lstStyle/>
        <a:p>
          <a:pPr>
            <a:buNone/>
          </a:pPr>
          <a:r>
            <a:rPr lang="en-US" dirty="0">
              <a:latin typeface="+mn-lt"/>
              <a:cs typeface="Times New Roman" panose="02020603050405020304" pitchFamily="18" charset="0"/>
            </a:rPr>
            <a:t>Cost increase.</a:t>
          </a:r>
          <a:endParaRPr lang="en-US" dirty="0">
            <a:latin typeface="+mn-lt"/>
          </a:endParaRPr>
        </a:p>
      </dgm:t>
    </dgm:pt>
    <dgm:pt modelId="{F8BAF0EB-6432-43D9-8E1D-785F6B7A2A36}" type="parTrans" cxnId="{1FB7A633-6645-4C1F-BD42-3C404799A65C}">
      <dgm:prSet/>
      <dgm:spPr/>
      <dgm:t>
        <a:bodyPr/>
        <a:lstStyle/>
        <a:p>
          <a:endParaRPr lang="en-US"/>
        </a:p>
      </dgm:t>
    </dgm:pt>
    <dgm:pt modelId="{B2691CAC-74D0-41A5-AA93-4B1E22228586}" type="sibTrans" cxnId="{1FB7A633-6645-4C1F-BD42-3C404799A65C}">
      <dgm:prSet/>
      <dgm:spPr/>
      <dgm:t>
        <a:bodyPr/>
        <a:lstStyle/>
        <a:p>
          <a:endParaRPr lang="en-US"/>
        </a:p>
      </dgm:t>
    </dgm:pt>
    <dgm:pt modelId="{8C064468-3ACC-4AB5-B023-BEC6060BFF15}">
      <dgm:prSet/>
      <dgm:spPr/>
      <dgm:t>
        <a:bodyPr/>
        <a:lstStyle/>
        <a:p>
          <a:r>
            <a:rPr lang="en-US" dirty="0">
              <a:latin typeface="+mn-lt"/>
              <a:cs typeface="Times New Roman" panose="02020603050405020304" pitchFamily="18" charset="0"/>
            </a:rPr>
            <a:t>Project delay.</a:t>
          </a:r>
        </a:p>
      </dgm:t>
    </dgm:pt>
    <dgm:pt modelId="{9A8D4F09-0CA5-407A-A505-D46F5E6A888D}" type="parTrans" cxnId="{49BFF1F0-2D57-4D59-AA51-56823ECF6007}">
      <dgm:prSet/>
      <dgm:spPr/>
      <dgm:t>
        <a:bodyPr/>
        <a:lstStyle/>
        <a:p>
          <a:endParaRPr lang="en-US"/>
        </a:p>
      </dgm:t>
    </dgm:pt>
    <dgm:pt modelId="{B9C575F7-1EBE-4CE1-81B9-F3BD9FD8409E}" type="sibTrans" cxnId="{49BFF1F0-2D57-4D59-AA51-56823ECF6007}">
      <dgm:prSet/>
      <dgm:spPr/>
      <dgm:t>
        <a:bodyPr/>
        <a:lstStyle/>
        <a:p>
          <a:endParaRPr lang="en-US"/>
        </a:p>
      </dgm:t>
    </dgm:pt>
    <dgm:pt modelId="{E8A55C67-7141-4BC9-BB74-C426172BFD77}">
      <dgm:prSet/>
      <dgm:spPr/>
      <dgm:t>
        <a:bodyPr/>
        <a:lstStyle/>
        <a:p>
          <a:r>
            <a:rPr lang="en-US" dirty="0">
              <a:latin typeface="+mn-lt"/>
              <a:cs typeface="Times New Roman" panose="02020603050405020304" pitchFamily="18" charset="0"/>
            </a:rPr>
            <a:t>Reduce the ride quality of bridges.</a:t>
          </a:r>
          <a:r>
            <a:rPr lang="en-US" dirty="0">
              <a:latin typeface="Times New Roman" panose="02020603050405020304" pitchFamily="18" charset="0"/>
              <a:cs typeface="Times New Roman" panose="02020603050405020304" pitchFamily="18" charset="0"/>
            </a:rPr>
            <a:t> </a:t>
          </a:r>
        </a:p>
      </dgm:t>
    </dgm:pt>
    <dgm:pt modelId="{4A6588E4-AA7B-4D2D-89A7-4856DC937682}" type="parTrans" cxnId="{338C4C33-AB20-4DFA-8A3F-6263A8D37B55}">
      <dgm:prSet/>
      <dgm:spPr/>
      <dgm:t>
        <a:bodyPr/>
        <a:lstStyle/>
        <a:p>
          <a:endParaRPr lang="en-US"/>
        </a:p>
      </dgm:t>
    </dgm:pt>
    <dgm:pt modelId="{1A0B9095-0F85-4777-951D-8D2E3B2C7411}" type="sibTrans" cxnId="{338C4C33-AB20-4DFA-8A3F-6263A8D37B55}">
      <dgm:prSet/>
      <dgm:spPr/>
      <dgm:t>
        <a:bodyPr/>
        <a:lstStyle/>
        <a:p>
          <a:endParaRPr lang="en-US"/>
        </a:p>
      </dgm:t>
    </dgm:pt>
    <dgm:pt modelId="{9479689F-FFE3-49AC-8488-61C30DCDFBDE}">
      <dgm:prSet/>
      <dgm:spPr/>
      <dgm:t>
        <a:bodyPr/>
        <a:lstStyle/>
        <a:p>
          <a:r>
            <a:rPr lang="en-US" dirty="0">
              <a:latin typeface="+mn-lt"/>
              <a:cs typeface="Times New Roman" panose="02020603050405020304" pitchFamily="18" charset="0"/>
            </a:rPr>
            <a:t>Construction problems.</a:t>
          </a:r>
        </a:p>
      </dgm:t>
    </dgm:pt>
    <dgm:pt modelId="{1BBA2F31-853D-4DB6-837C-1B1395B0D6E6}" type="parTrans" cxnId="{794BD569-8F56-4CA9-83B3-40108B740E63}">
      <dgm:prSet/>
      <dgm:spPr/>
      <dgm:t>
        <a:bodyPr/>
        <a:lstStyle/>
        <a:p>
          <a:endParaRPr lang="en-US"/>
        </a:p>
      </dgm:t>
    </dgm:pt>
    <dgm:pt modelId="{178093A3-A9E8-4F1B-8F46-222680A97D26}" type="sibTrans" cxnId="{794BD569-8F56-4CA9-83B3-40108B740E63}">
      <dgm:prSet/>
      <dgm:spPr/>
      <dgm:t>
        <a:bodyPr/>
        <a:lstStyle/>
        <a:p>
          <a:endParaRPr lang="en-US"/>
        </a:p>
      </dgm:t>
    </dgm:pt>
    <dgm:pt modelId="{C7C2AE7C-133D-4E32-9384-144B377D6D28}" type="pres">
      <dgm:prSet presAssocID="{F9936515-C890-4B26-A2D1-1F499BF6891A}" presName="Name0" presStyleCnt="0">
        <dgm:presLayoutVars>
          <dgm:chMax val="7"/>
          <dgm:chPref val="7"/>
          <dgm:dir/>
        </dgm:presLayoutVars>
      </dgm:prSet>
      <dgm:spPr/>
      <dgm:t>
        <a:bodyPr/>
        <a:lstStyle/>
        <a:p>
          <a:endParaRPr lang="en-US"/>
        </a:p>
      </dgm:t>
    </dgm:pt>
    <dgm:pt modelId="{313DA220-FA64-455A-ACA8-89CE07F992F8}" type="pres">
      <dgm:prSet presAssocID="{F9936515-C890-4B26-A2D1-1F499BF6891A}" presName="Name1" presStyleCnt="0"/>
      <dgm:spPr/>
    </dgm:pt>
    <dgm:pt modelId="{B7B84A1F-F97A-46FD-BFF1-99BD549EB9BB}" type="pres">
      <dgm:prSet presAssocID="{F9936515-C890-4B26-A2D1-1F499BF6891A}" presName="cycle" presStyleCnt="0"/>
      <dgm:spPr/>
    </dgm:pt>
    <dgm:pt modelId="{5409E74B-8DE4-4BF2-9046-25D3FD2BB629}" type="pres">
      <dgm:prSet presAssocID="{F9936515-C890-4B26-A2D1-1F499BF6891A}" presName="srcNode" presStyleLbl="node1" presStyleIdx="0" presStyleCnt="4"/>
      <dgm:spPr/>
    </dgm:pt>
    <dgm:pt modelId="{B14BF9DE-9F61-4A15-A8F3-8355207D594D}" type="pres">
      <dgm:prSet presAssocID="{F9936515-C890-4B26-A2D1-1F499BF6891A}" presName="conn" presStyleLbl="parChTrans1D2" presStyleIdx="0" presStyleCnt="1"/>
      <dgm:spPr/>
      <dgm:t>
        <a:bodyPr/>
        <a:lstStyle/>
        <a:p>
          <a:endParaRPr lang="en-US"/>
        </a:p>
      </dgm:t>
    </dgm:pt>
    <dgm:pt modelId="{0F7D7394-6F9E-4884-BFCA-100CBBCA3CF8}" type="pres">
      <dgm:prSet presAssocID="{F9936515-C890-4B26-A2D1-1F499BF6891A}" presName="extraNode" presStyleLbl="node1" presStyleIdx="0" presStyleCnt="4"/>
      <dgm:spPr/>
    </dgm:pt>
    <dgm:pt modelId="{FB531B70-9A23-461C-8A92-6A28B1B9836F}" type="pres">
      <dgm:prSet presAssocID="{F9936515-C890-4B26-A2D1-1F499BF6891A}" presName="dstNode" presStyleLbl="node1" presStyleIdx="0" presStyleCnt="4"/>
      <dgm:spPr/>
    </dgm:pt>
    <dgm:pt modelId="{DA1BCE9E-89BA-424D-BBF6-136B339EEE7D}" type="pres">
      <dgm:prSet presAssocID="{C4557C5F-7A39-49B7-8357-CCF6DE32A498}" presName="text_1" presStyleLbl="node1" presStyleIdx="0" presStyleCnt="4">
        <dgm:presLayoutVars>
          <dgm:bulletEnabled val="1"/>
        </dgm:presLayoutVars>
      </dgm:prSet>
      <dgm:spPr/>
      <dgm:t>
        <a:bodyPr/>
        <a:lstStyle/>
        <a:p>
          <a:endParaRPr lang="en-US"/>
        </a:p>
      </dgm:t>
    </dgm:pt>
    <dgm:pt modelId="{68E0CB3E-5559-4499-A441-1D247E913707}" type="pres">
      <dgm:prSet presAssocID="{C4557C5F-7A39-49B7-8357-CCF6DE32A498}" presName="accent_1" presStyleCnt="0"/>
      <dgm:spPr/>
    </dgm:pt>
    <dgm:pt modelId="{C2BCA781-44C3-4453-8DED-EC99BA4CCA88}" type="pres">
      <dgm:prSet presAssocID="{C4557C5F-7A39-49B7-8357-CCF6DE32A498}" presName="accentRepeatNode" presStyleLbl="solidFgAcc1" presStyleIdx="0" presStyleCnt="4"/>
      <dgm:spPr/>
    </dgm:pt>
    <dgm:pt modelId="{337A402D-BFB2-42B2-A14D-2B065F3AC1D7}" type="pres">
      <dgm:prSet presAssocID="{8C064468-3ACC-4AB5-B023-BEC6060BFF15}" presName="text_2" presStyleLbl="node1" presStyleIdx="1" presStyleCnt="4">
        <dgm:presLayoutVars>
          <dgm:bulletEnabled val="1"/>
        </dgm:presLayoutVars>
      </dgm:prSet>
      <dgm:spPr/>
      <dgm:t>
        <a:bodyPr/>
        <a:lstStyle/>
        <a:p>
          <a:endParaRPr lang="en-US"/>
        </a:p>
      </dgm:t>
    </dgm:pt>
    <dgm:pt modelId="{67C5FBD4-3366-4A27-A85C-10DA16C098F4}" type="pres">
      <dgm:prSet presAssocID="{8C064468-3ACC-4AB5-B023-BEC6060BFF15}" presName="accent_2" presStyleCnt="0"/>
      <dgm:spPr/>
    </dgm:pt>
    <dgm:pt modelId="{43EE8A3C-9831-45B5-A19E-143CBB479599}" type="pres">
      <dgm:prSet presAssocID="{8C064468-3ACC-4AB5-B023-BEC6060BFF15}" presName="accentRepeatNode" presStyleLbl="solidFgAcc1" presStyleIdx="1" presStyleCnt="4"/>
      <dgm:spPr/>
    </dgm:pt>
    <dgm:pt modelId="{7AB553D3-C672-4652-990F-F8AFBAD99EC1}" type="pres">
      <dgm:prSet presAssocID="{E8A55C67-7141-4BC9-BB74-C426172BFD77}" presName="text_3" presStyleLbl="node1" presStyleIdx="2" presStyleCnt="4">
        <dgm:presLayoutVars>
          <dgm:bulletEnabled val="1"/>
        </dgm:presLayoutVars>
      </dgm:prSet>
      <dgm:spPr/>
      <dgm:t>
        <a:bodyPr/>
        <a:lstStyle/>
        <a:p>
          <a:endParaRPr lang="en-US"/>
        </a:p>
      </dgm:t>
    </dgm:pt>
    <dgm:pt modelId="{BAC7FDD2-0BD4-4AAA-A978-BC36668E4577}" type="pres">
      <dgm:prSet presAssocID="{E8A55C67-7141-4BC9-BB74-C426172BFD77}" presName="accent_3" presStyleCnt="0"/>
      <dgm:spPr/>
    </dgm:pt>
    <dgm:pt modelId="{BDF8F789-54DC-44AA-9E8A-7C95590F6F42}" type="pres">
      <dgm:prSet presAssocID="{E8A55C67-7141-4BC9-BB74-C426172BFD77}" presName="accentRepeatNode" presStyleLbl="solidFgAcc1" presStyleIdx="2" presStyleCnt="4"/>
      <dgm:spPr/>
    </dgm:pt>
    <dgm:pt modelId="{145B4C12-5C1D-43C8-855A-86955817AE9D}" type="pres">
      <dgm:prSet presAssocID="{9479689F-FFE3-49AC-8488-61C30DCDFBDE}" presName="text_4" presStyleLbl="node1" presStyleIdx="3" presStyleCnt="4">
        <dgm:presLayoutVars>
          <dgm:bulletEnabled val="1"/>
        </dgm:presLayoutVars>
      </dgm:prSet>
      <dgm:spPr/>
      <dgm:t>
        <a:bodyPr/>
        <a:lstStyle/>
        <a:p>
          <a:endParaRPr lang="en-US"/>
        </a:p>
      </dgm:t>
    </dgm:pt>
    <dgm:pt modelId="{1ACCCF67-8B26-4B51-8B24-629F9DDF2532}" type="pres">
      <dgm:prSet presAssocID="{9479689F-FFE3-49AC-8488-61C30DCDFBDE}" presName="accent_4" presStyleCnt="0"/>
      <dgm:spPr/>
    </dgm:pt>
    <dgm:pt modelId="{6D2F6E12-4219-4707-BDA5-28C0B898FC6D}" type="pres">
      <dgm:prSet presAssocID="{9479689F-FFE3-49AC-8488-61C30DCDFBDE}" presName="accentRepeatNode" presStyleLbl="solidFgAcc1" presStyleIdx="3" presStyleCnt="4"/>
      <dgm:spPr/>
    </dgm:pt>
  </dgm:ptLst>
  <dgm:cxnLst>
    <dgm:cxn modelId="{794BD569-8F56-4CA9-83B3-40108B740E63}" srcId="{F9936515-C890-4B26-A2D1-1F499BF6891A}" destId="{9479689F-FFE3-49AC-8488-61C30DCDFBDE}" srcOrd="3" destOrd="0" parTransId="{1BBA2F31-853D-4DB6-837C-1B1395B0D6E6}" sibTransId="{178093A3-A9E8-4F1B-8F46-222680A97D26}"/>
    <dgm:cxn modelId="{BAFC7C83-0267-41AE-931F-A6098DBF7939}" type="presOf" srcId="{F9936515-C890-4B26-A2D1-1F499BF6891A}" destId="{C7C2AE7C-133D-4E32-9384-144B377D6D28}" srcOrd="0" destOrd="0" presId="urn:microsoft.com/office/officeart/2008/layout/VerticalCurvedList"/>
    <dgm:cxn modelId="{338C4C33-AB20-4DFA-8A3F-6263A8D37B55}" srcId="{F9936515-C890-4B26-A2D1-1F499BF6891A}" destId="{E8A55C67-7141-4BC9-BB74-C426172BFD77}" srcOrd="2" destOrd="0" parTransId="{4A6588E4-AA7B-4D2D-89A7-4856DC937682}" sibTransId="{1A0B9095-0F85-4777-951D-8D2E3B2C7411}"/>
    <dgm:cxn modelId="{0990082E-CCCF-448C-92FA-F03584755940}" type="presOf" srcId="{E8A55C67-7141-4BC9-BB74-C426172BFD77}" destId="{7AB553D3-C672-4652-990F-F8AFBAD99EC1}" srcOrd="0" destOrd="0" presId="urn:microsoft.com/office/officeart/2008/layout/VerticalCurvedList"/>
    <dgm:cxn modelId="{49BFF1F0-2D57-4D59-AA51-56823ECF6007}" srcId="{F9936515-C890-4B26-A2D1-1F499BF6891A}" destId="{8C064468-3ACC-4AB5-B023-BEC6060BFF15}" srcOrd="1" destOrd="0" parTransId="{9A8D4F09-0CA5-407A-A505-D46F5E6A888D}" sibTransId="{B9C575F7-1EBE-4CE1-81B9-F3BD9FD8409E}"/>
    <dgm:cxn modelId="{DD94629B-149E-487F-B663-4FE79AF119D3}" type="presOf" srcId="{9479689F-FFE3-49AC-8488-61C30DCDFBDE}" destId="{145B4C12-5C1D-43C8-855A-86955817AE9D}" srcOrd="0" destOrd="0" presId="urn:microsoft.com/office/officeart/2008/layout/VerticalCurvedList"/>
    <dgm:cxn modelId="{1FB7A633-6645-4C1F-BD42-3C404799A65C}" srcId="{F9936515-C890-4B26-A2D1-1F499BF6891A}" destId="{C4557C5F-7A39-49B7-8357-CCF6DE32A498}" srcOrd="0" destOrd="0" parTransId="{F8BAF0EB-6432-43D9-8E1D-785F6B7A2A36}" sibTransId="{B2691CAC-74D0-41A5-AA93-4B1E22228586}"/>
    <dgm:cxn modelId="{E1731683-F4C6-4D3B-8648-E3C0E4CD3072}" type="presOf" srcId="{8C064468-3ACC-4AB5-B023-BEC6060BFF15}" destId="{337A402D-BFB2-42B2-A14D-2B065F3AC1D7}" srcOrd="0" destOrd="0" presId="urn:microsoft.com/office/officeart/2008/layout/VerticalCurvedList"/>
    <dgm:cxn modelId="{AB4BE3E4-6F43-4509-83B0-AB55B31FA3F8}" type="presOf" srcId="{C4557C5F-7A39-49B7-8357-CCF6DE32A498}" destId="{DA1BCE9E-89BA-424D-BBF6-136B339EEE7D}" srcOrd="0" destOrd="0" presId="urn:microsoft.com/office/officeart/2008/layout/VerticalCurvedList"/>
    <dgm:cxn modelId="{B8B6B1EC-4CA1-4244-8D29-F9F3DC819097}" type="presOf" srcId="{B2691CAC-74D0-41A5-AA93-4B1E22228586}" destId="{B14BF9DE-9F61-4A15-A8F3-8355207D594D}" srcOrd="0" destOrd="0" presId="urn:microsoft.com/office/officeart/2008/layout/VerticalCurvedList"/>
    <dgm:cxn modelId="{19FDC502-184A-4283-BFB6-BC708D8EBB4B}" type="presParOf" srcId="{C7C2AE7C-133D-4E32-9384-144B377D6D28}" destId="{313DA220-FA64-455A-ACA8-89CE07F992F8}" srcOrd="0" destOrd="0" presId="urn:microsoft.com/office/officeart/2008/layout/VerticalCurvedList"/>
    <dgm:cxn modelId="{99831AEA-150A-44D3-B1A6-37E8CFE1D02F}" type="presParOf" srcId="{313DA220-FA64-455A-ACA8-89CE07F992F8}" destId="{B7B84A1F-F97A-46FD-BFF1-99BD549EB9BB}" srcOrd="0" destOrd="0" presId="urn:microsoft.com/office/officeart/2008/layout/VerticalCurvedList"/>
    <dgm:cxn modelId="{F5C52CA1-F137-4C94-B5ED-9436C23FCAD8}" type="presParOf" srcId="{B7B84A1F-F97A-46FD-BFF1-99BD549EB9BB}" destId="{5409E74B-8DE4-4BF2-9046-25D3FD2BB629}" srcOrd="0" destOrd="0" presId="urn:microsoft.com/office/officeart/2008/layout/VerticalCurvedList"/>
    <dgm:cxn modelId="{3E875A7A-E6CE-4D5C-B046-7BFD81ED2058}" type="presParOf" srcId="{B7B84A1F-F97A-46FD-BFF1-99BD549EB9BB}" destId="{B14BF9DE-9F61-4A15-A8F3-8355207D594D}" srcOrd="1" destOrd="0" presId="urn:microsoft.com/office/officeart/2008/layout/VerticalCurvedList"/>
    <dgm:cxn modelId="{E61B169E-14B1-4B65-BF0E-3A9651608C86}" type="presParOf" srcId="{B7B84A1F-F97A-46FD-BFF1-99BD549EB9BB}" destId="{0F7D7394-6F9E-4884-BFCA-100CBBCA3CF8}" srcOrd="2" destOrd="0" presId="urn:microsoft.com/office/officeart/2008/layout/VerticalCurvedList"/>
    <dgm:cxn modelId="{F1A865C2-8D67-4761-8395-DAC8F17B48BE}" type="presParOf" srcId="{B7B84A1F-F97A-46FD-BFF1-99BD549EB9BB}" destId="{FB531B70-9A23-461C-8A92-6A28B1B9836F}" srcOrd="3" destOrd="0" presId="urn:microsoft.com/office/officeart/2008/layout/VerticalCurvedList"/>
    <dgm:cxn modelId="{C1DDA1CB-C399-4BF6-8271-082C151D91C1}" type="presParOf" srcId="{313DA220-FA64-455A-ACA8-89CE07F992F8}" destId="{DA1BCE9E-89BA-424D-BBF6-136B339EEE7D}" srcOrd="1" destOrd="0" presId="urn:microsoft.com/office/officeart/2008/layout/VerticalCurvedList"/>
    <dgm:cxn modelId="{A13A6F7C-0C19-4B79-9272-24C529065299}" type="presParOf" srcId="{313DA220-FA64-455A-ACA8-89CE07F992F8}" destId="{68E0CB3E-5559-4499-A441-1D247E913707}" srcOrd="2" destOrd="0" presId="urn:microsoft.com/office/officeart/2008/layout/VerticalCurvedList"/>
    <dgm:cxn modelId="{2983A0C9-32F4-448E-BD7A-3F2F8F285034}" type="presParOf" srcId="{68E0CB3E-5559-4499-A441-1D247E913707}" destId="{C2BCA781-44C3-4453-8DED-EC99BA4CCA88}" srcOrd="0" destOrd="0" presId="urn:microsoft.com/office/officeart/2008/layout/VerticalCurvedList"/>
    <dgm:cxn modelId="{BF10EB3D-EA28-45EF-94A0-E489F396CD7D}" type="presParOf" srcId="{313DA220-FA64-455A-ACA8-89CE07F992F8}" destId="{337A402D-BFB2-42B2-A14D-2B065F3AC1D7}" srcOrd="3" destOrd="0" presId="urn:microsoft.com/office/officeart/2008/layout/VerticalCurvedList"/>
    <dgm:cxn modelId="{3D4A06E7-C5AC-4618-BE13-99F0F0CAE72D}" type="presParOf" srcId="{313DA220-FA64-455A-ACA8-89CE07F992F8}" destId="{67C5FBD4-3366-4A27-A85C-10DA16C098F4}" srcOrd="4" destOrd="0" presId="urn:microsoft.com/office/officeart/2008/layout/VerticalCurvedList"/>
    <dgm:cxn modelId="{A122B90E-DBC4-49BA-B046-FFEAA7A6564A}" type="presParOf" srcId="{67C5FBD4-3366-4A27-A85C-10DA16C098F4}" destId="{43EE8A3C-9831-45B5-A19E-143CBB479599}" srcOrd="0" destOrd="0" presId="urn:microsoft.com/office/officeart/2008/layout/VerticalCurvedList"/>
    <dgm:cxn modelId="{22D7BE3D-341B-4F5E-9F3F-BBCFC19B6AAA}" type="presParOf" srcId="{313DA220-FA64-455A-ACA8-89CE07F992F8}" destId="{7AB553D3-C672-4652-990F-F8AFBAD99EC1}" srcOrd="5" destOrd="0" presId="urn:microsoft.com/office/officeart/2008/layout/VerticalCurvedList"/>
    <dgm:cxn modelId="{E2DB2FF9-D57B-4389-9416-187419C4D90B}" type="presParOf" srcId="{313DA220-FA64-455A-ACA8-89CE07F992F8}" destId="{BAC7FDD2-0BD4-4AAA-A978-BC36668E4577}" srcOrd="6" destOrd="0" presId="urn:microsoft.com/office/officeart/2008/layout/VerticalCurvedList"/>
    <dgm:cxn modelId="{956EC272-FF15-4C96-B44E-6778A1DBF455}" type="presParOf" srcId="{BAC7FDD2-0BD4-4AAA-A978-BC36668E4577}" destId="{BDF8F789-54DC-44AA-9E8A-7C95590F6F42}" srcOrd="0" destOrd="0" presId="urn:microsoft.com/office/officeart/2008/layout/VerticalCurvedList"/>
    <dgm:cxn modelId="{581CAE4F-FE2C-4714-A51C-BDCF1F816C5A}" type="presParOf" srcId="{313DA220-FA64-455A-ACA8-89CE07F992F8}" destId="{145B4C12-5C1D-43C8-855A-86955817AE9D}" srcOrd="7" destOrd="0" presId="urn:microsoft.com/office/officeart/2008/layout/VerticalCurvedList"/>
    <dgm:cxn modelId="{928E9B02-1B54-4CFE-8B34-456997576ECE}" type="presParOf" srcId="{313DA220-FA64-455A-ACA8-89CE07F992F8}" destId="{1ACCCF67-8B26-4B51-8B24-629F9DDF2532}" srcOrd="8" destOrd="0" presId="urn:microsoft.com/office/officeart/2008/layout/VerticalCurvedList"/>
    <dgm:cxn modelId="{7C08BE50-4186-42E0-BE3D-54F934ECD365}" type="presParOf" srcId="{1ACCCF67-8B26-4B51-8B24-629F9DDF2532}" destId="{6D2F6E12-4219-4707-BDA5-28C0B898FC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23298E-9A86-498F-9B83-C814DEC527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9F4A4C67-EAB6-4A18-AF62-A14F6D167B29}">
      <dgm:prSet phldrT="[Text]" custT="1"/>
      <dgm:spPr/>
      <dgm:t>
        <a:bodyPr/>
        <a:lstStyle/>
        <a:p>
          <a:r>
            <a:rPr lang="en-US" sz="2000" dirty="0">
              <a:latin typeface="+mn-lt"/>
              <a:cs typeface="Times New Roman" panose="02020603050405020304" pitchFamily="18" charset="0"/>
            </a:rPr>
            <a:t>Evaluate concrete properties. </a:t>
          </a:r>
          <a:endParaRPr lang="en-US" sz="2000" dirty="0">
            <a:latin typeface="+mn-lt"/>
          </a:endParaRPr>
        </a:p>
      </dgm:t>
    </dgm:pt>
    <dgm:pt modelId="{5A4918AB-B269-403F-B9D9-927392B4F3BF}" type="parTrans" cxnId="{975A7C02-390B-4FD4-B081-212FE5E0B701}">
      <dgm:prSet/>
      <dgm:spPr/>
      <dgm:t>
        <a:bodyPr/>
        <a:lstStyle/>
        <a:p>
          <a:endParaRPr lang="en-US" sz="2000"/>
        </a:p>
      </dgm:t>
    </dgm:pt>
    <dgm:pt modelId="{5CD93B36-DAA2-4289-92E2-5156B78CBCA1}" type="sibTrans" cxnId="{975A7C02-390B-4FD4-B081-212FE5E0B701}">
      <dgm:prSet/>
      <dgm:spPr/>
      <dgm:t>
        <a:bodyPr/>
        <a:lstStyle/>
        <a:p>
          <a:endParaRPr lang="en-US" sz="2000"/>
        </a:p>
      </dgm:t>
    </dgm:pt>
    <dgm:pt modelId="{110CBDBB-1D6F-4927-82D2-B63B74FC24F6}">
      <dgm:prSet custT="1"/>
      <dgm:spPr/>
      <dgm:t>
        <a:bodyPr/>
        <a:lstStyle/>
        <a:p>
          <a:r>
            <a:rPr lang="en-US" sz="2000" dirty="0">
              <a:latin typeface="+mn-lt"/>
              <a:cs typeface="Times New Roman" panose="02020603050405020304" pitchFamily="18" charset="0"/>
            </a:rPr>
            <a:t>Measure strand stress.</a:t>
          </a:r>
        </a:p>
      </dgm:t>
    </dgm:pt>
    <dgm:pt modelId="{CDCD5F45-1CB6-4493-9F15-8BB8E5D4D00B}" type="parTrans" cxnId="{E1DFB1F1-181F-405D-9780-8928564D0BA6}">
      <dgm:prSet/>
      <dgm:spPr/>
      <dgm:t>
        <a:bodyPr/>
        <a:lstStyle/>
        <a:p>
          <a:endParaRPr lang="en-US" sz="2000"/>
        </a:p>
      </dgm:t>
    </dgm:pt>
    <dgm:pt modelId="{7FB6AAEC-02E2-4132-A81B-BAACDDAF6065}" type="sibTrans" cxnId="{E1DFB1F1-181F-405D-9780-8928564D0BA6}">
      <dgm:prSet/>
      <dgm:spPr/>
      <dgm:t>
        <a:bodyPr/>
        <a:lstStyle/>
        <a:p>
          <a:endParaRPr lang="en-US" sz="2000"/>
        </a:p>
      </dgm:t>
    </dgm:pt>
    <dgm:pt modelId="{2FE325C9-0875-4007-87C6-6109FA675159}">
      <dgm:prSet custT="1"/>
      <dgm:spPr/>
      <dgm:t>
        <a:bodyPr/>
        <a:lstStyle/>
        <a:p>
          <a:r>
            <a:rPr lang="en-US" sz="2000" dirty="0">
              <a:latin typeface="+mn-lt"/>
              <a:cs typeface="Times New Roman" panose="02020603050405020304" pitchFamily="18" charset="0"/>
            </a:rPr>
            <a:t>Monitor camber in the field.</a:t>
          </a:r>
          <a:endParaRPr lang="en-US" sz="2000" dirty="0">
            <a:latin typeface="+mn-lt"/>
          </a:endParaRPr>
        </a:p>
      </dgm:t>
    </dgm:pt>
    <dgm:pt modelId="{60580C47-2C99-453F-BE52-0DC5A136646D}" type="parTrans" cxnId="{DA4CDE54-B009-4EBE-80CE-016882B0827B}">
      <dgm:prSet/>
      <dgm:spPr/>
      <dgm:t>
        <a:bodyPr/>
        <a:lstStyle/>
        <a:p>
          <a:endParaRPr lang="en-US" sz="2000"/>
        </a:p>
      </dgm:t>
    </dgm:pt>
    <dgm:pt modelId="{5BBFD44F-C2EA-4689-98FE-22894C758D54}" type="sibTrans" cxnId="{DA4CDE54-B009-4EBE-80CE-016882B0827B}">
      <dgm:prSet/>
      <dgm:spPr/>
      <dgm:t>
        <a:bodyPr/>
        <a:lstStyle/>
        <a:p>
          <a:endParaRPr lang="en-US" sz="2000"/>
        </a:p>
      </dgm:t>
    </dgm:pt>
    <dgm:pt modelId="{DBE74661-D422-4BE7-98E9-BC81756D718E}">
      <dgm:prSet custT="1"/>
      <dgm:spPr/>
      <dgm:t>
        <a:bodyPr/>
        <a:lstStyle/>
        <a:p>
          <a:r>
            <a:rPr lang="en-US" sz="2000" dirty="0">
              <a:latin typeface="+mn-lt"/>
              <a:cs typeface="Times New Roman" panose="02020603050405020304" pitchFamily="18" charset="0"/>
            </a:rPr>
            <a:t>Evaluate the current design methods.</a:t>
          </a:r>
        </a:p>
      </dgm:t>
    </dgm:pt>
    <dgm:pt modelId="{C49C4A77-B946-4F52-999F-6E7FF32C2C62}" type="parTrans" cxnId="{1028CA9D-6DE3-4ACD-A258-F49FC5788E87}">
      <dgm:prSet/>
      <dgm:spPr/>
      <dgm:t>
        <a:bodyPr/>
        <a:lstStyle/>
        <a:p>
          <a:endParaRPr lang="en-US" sz="2000"/>
        </a:p>
      </dgm:t>
    </dgm:pt>
    <dgm:pt modelId="{7D154A8E-7889-476D-836D-B4102BE311B7}" type="sibTrans" cxnId="{1028CA9D-6DE3-4ACD-A258-F49FC5788E87}">
      <dgm:prSet/>
      <dgm:spPr/>
      <dgm:t>
        <a:bodyPr/>
        <a:lstStyle/>
        <a:p>
          <a:endParaRPr lang="en-US" sz="2000"/>
        </a:p>
      </dgm:t>
    </dgm:pt>
    <dgm:pt modelId="{0C3FEF0E-05DF-48FA-9A12-C599A420CF77}" type="pres">
      <dgm:prSet presAssocID="{9423298E-9A86-498F-9B83-C814DEC5270D}" presName="Name0" presStyleCnt="0">
        <dgm:presLayoutVars>
          <dgm:chMax val="7"/>
          <dgm:chPref val="7"/>
          <dgm:dir/>
        </dgm:presLayoutVars>
      </dgm:prSet>
      <dgm:spPr/>
      <dgm:t>
        <a:bodyPr/>
        <a:lstStyle/>
        <a:p>
          <a:endParaRPr lang="en-US"/>
        </a:p>
      </dgm:t>
    </dgm:pt>
    <dgm:pt modelId="{6E2DED6B-4BA0-4F2E-A9A9-D4A19A5067CE}" type="pres">
      <dgm:prSet presAssocID="{9423298E-9A86-498F-9B83-C814DEC5270D}" presName="Name1" presStyleCnt="0"/>
      <dgm:spPr/>
    </dgm:pt>
    <dgm:pt modelId="{3DF5DEA0-CDE8-4325-B514-9329E6664D53}" type="pres">
      <dgm:prSet presAssocID="{9423298E-9A86-498F-9B83-C814DEC5270D}" presName="cycle" presStyleCnt="0"/>
      <dgm:spPr/>
    </dgm:pt>
    <dgm:pt modelId="{FF75CFF1-AD18-4ACE-9D5F-9B79EED92172}" type="pres">
      <dgm:prSet presAssocID="{9423298E-9A86-498F-9B83-C814DEC5270D}" presName="srcNode" presStyleLbl="node1" presStyleIdx="0" presStyleCnt="4"/>
      <dgm:spPr/>
    </dgm:pt>
    <dgm:pt modelId="{F88DF375-9DF0-43E1-8A43-3737ABFBAA5A}" type="pres">
      <dgm:prSet presAssocID="{9423298E-9A86-498F-9B83-C814DEC5270D}" presName="conn" presStyleLbl="parChTrans1D2" presStyleIdx="0" presStyleCnt="1"/>
      <dgm:spPr/>
      <dgm:t>
        <a:bodyPr/>
        <a:lstStyle/>
        <a:p>
          <a:endParaRPr lang="en-US"/>
        </a:p>
      </dgm:t>
    </dgm:pt>
    <dgm:pt modelId="{54E000D1-907A-404D-A6C3-62D61ED05983}" type="pres">
      <dgm:prSet presAssocID="{9423298E-9A86-498F-9B83-C814DEC5270D}" presName="extraNode" presStyleLbl="node1" presStyleIdx="0" presStyleCnt="4"/>
      <dgm:spPr/>
    </dgm:pt>
    <dgm:pt modelId="{C6D90140-DDF1-49C0-95C5-F172541CF37B}" type="pres">
      <dgm:prSet presAssocID="{9423298E-9A86-498F-9B83-C814DEC5270D}" presName="dstNode" presStyleLbl="node1" presStyleIdx="0" presStyleCnt="4"/>
      <dgm:spPr/>
    </dgm:pt>
    <dgm:pt modelId="{D2B52B44-D6CD-4E2C-8059-FCDFE1E24EA4}" type="pres">
      <dgm:prSet presAssocID="{9F4A4C67-EAB6-4A18-AF62-A14F6D167B29}" presName="text_1" presStyleLbl="node1" presStyleIdx="0" presStyleCnt="4">
        <dgm:presLayoutVars>
          <dgm:bulletEnabled val="1"/>
        </dgm:presLayoutVars>
      </dgm:prSet>
      <dgm:spPr/>
      <dgm:t>
        <a:bodyPr/>
        <a:lstStyle/>
        <a:p>
          <a:endParaRPr lang="en-US"/>
        </a:p>
      </dgm:t>
    </dgm:pt>
    <dgm:pt modelId="{3822E4DA-A8E7-47E2-94B7-BB73D492DC1A}" type="pres">
      <dgm:prSet presAssocID="{9F4A4C67-EAB6-4A18-AF62-A14F6D167B29}" presName="accent_1" presStyleCnt="0"/>
      <dgm:spPr/>
    </dgm:pt>
    <dgm:pt modelId="{64011FC8-36F1-404E-8848-10CA5138C43D}" type="pres">
      <dgm:prSet presAssocID="{9F4A4C67-EAB6-4A18-AF62-A14F6D167B29}" presName="accentRepeatNode" presStyleLbl="solidFgAcc1" presStyleIdx="0" presStyleCnt="4"/>
      <dgm:spPr/>
    </dgm:pt>
    <dgm:pt modelId="{A4987A36-5B30-44C2-BB83-3F47FEC1A7D0}" type="pres">
      <dgm:prSet presAssocID="{110CBDBB-1D6F-4927-82D2-B63B74FC24F6}" presName="text_2" presStyleLbl="node1" presStyleIdx="1" presStyleCnt="4">
        <dgm:presLayoutVars>
          <dgm:bulletEnabled val="1"/>
        </dgm:presLayoutVars>
      </dgm:prSet>
      <dgm:spPr/>
      <dgm:t>
        <a:bodyPr/>
        <a:lstStyle/>
        <a:p>
          <a:endParaRPr lang="en-US"/>
        </a:p>
      </dgm:t>
    </dgm:pt>
    <dgm:pt modelId="{36BA9A47-053A-4DA9-B823-7F44F06540B2}" type="pres">
      <dgm:prSet presAssocID="{110CBDBB-1D6F-4927-82D2-B63B74FC24F6}" presName="accent_2" presStyleCnt="0"/>
      <dgm:spPr/>
    </dgm:pt>
    <dgm:pt modelId="{3614D3DF-0840-4C42-AEB3-2E5C38DF4DD1}" type="pres">
      <dgm:prSet presAssocID="{110CBDBB-1D6F-4927-82D2-B63B74FC24F6}" presName="accentRepeatNode" presStyleLbl="solidFgAcc1" presStyleIdx="1" presStyleCnt="4"/>
      <dgm:spPr/>
    </dgm:pt>
    <dgm:pt modelId="{9BFD4E99-5F54-4CFD-918A-3EB16E222CE1}" type="pres">
      <dgm:prSet presAssocID="{2FE325C9-0875-4007-87C6-6109FA675159}" presName="text_3" presStyleLbl="node1" presStyleIdx="2" presStyleCnt="4">
        <dgm:presLayoutVars>
          <dgm:bulletEnabled val="1"/>
        </dgm:presLayoutVars>
      </dgm:prSet>
      <dgm:spPr/>
      <dgm:t>
        <a:bodyPr/>
        <a:lstStyle/>
        <a:p>
          <a:endParaRPr lang="en-US"/>
        </a:p>
      </dgm:t>
    </dgm:pt>
    <dgm:pt modelId="{56B9DE6C-AD24-480D-ADAC-90151071E0D4}" type="pres">
      <dgm:prSet presAssocID="{2FE325C9-0875-4007-87C6-6109FA675159}" presName="accent_3" presStyleCnt="0"/>
      <dgm:spPr/>
    </dgm:pt>
    <dgm:pt modelId="{219D4D0C-D8FA-4A11-BC71-EAD1E7F5B408}" type="pres">
      <dgm:prSet presAssocID="{2FE325C9-0875-4007-87C6-6109FA675159}" presName="accentRepeatNode" presStyleLbl="solidFgAcc1" presStyleIdx="2" presStyleCnt="4"/>
      <dgm:spPr/>
    </dgm:pt>
    <dgm:pt modelId="{F94AD73B-CB32-4A42-896D-450BBB0A2B8B}" type="pres">
      <dgm:prSet presAssocID="{DBE74661-D422-4BE7-98E9-BC81756D718E}" presName="text_4" presStyleLbl="node1" presStyleIdx="3" presStyleCnt="4">
        <dgm:presLayoutVars>
          <dgm:bulletEnabled val="1"/>
        </dgm:presLayoutVars>
      </dgm:prSet>
      <dgm:spPr/>
      <dgm:t>
        <a:bodyPr/>
        <a:lstStyle/>
        <a:p>
          <a:endParaRPr lang="en-US"/>
        </a:p>
      </dgm:t>
    </dgm:pt>
    <dgm:pt modelId="{B0C9BFFC-8EA1-4412-AACB-1D6296288869}" type="pres">
      <dgm:prSet presAssocID="{DBE74661-D422-4BE7-98E9-BC81756D718E}" presName="accent_4" presStyleCnt="0"/>
      <dgm:spPr/>
    </dgm:pt>
    <dgm:pt modelId="{7E1C96F0-7DEF-4A54-91FE-74C19A14412F}" type="pres">
      <dgm:prSet presAssocID="{DBE74661-D422-4BE7-98E9-BC81756D718E}" presName="accentRepeatNode" presStyleLbl="solidFgAcc1" presStyleIdx="3" presStyleCnt="4"/>
      <dgm:spPr/>
    </dgm:pt>
  </dgm:ptLst>
  <dgm:cxnLst>
    <dgm:cxn modelId="{1028CA9D-6DE3-4ACD-A258-F49FC5788E87}" srcId="{9423298E-9A86-498F-9B83-C814DEC5270D}" destId="{DBE74661-D422-4BE7-98E9-BC81756D718E}" srcOrd="3" destOrd="0" parTransId="{C49C4A77-B946-4F52-999F-6E7FF32C2C62}" sibTransId="{7D154A8E-7889-476D-836D-B4102BE311B7}"/>
    <dgm:cxn modelId="{A3A9390E-6782-477B-B236-EA3035DAB4DF}" type="presOf" srcId="{DBE74661-D422-4BE7-98E9-BC81756D718E}" destId="{F94AD73B-CB32-4A42-896D-450BBB0A2B8B}" srcOrd="0" destOrd="0" presId="urn:microsoft.com/office/officeart/2008/layout/VerticalCurvedList"/>
    <dgm:cxn modelId="{75222716-3EE7-4D2E-B64F-94C1C62FEE20}" type="presOf" srcId="{2FE325C9-0875-4007-87C6-6109FA675159}" destId="{9BFD4E99-5F54-4CFD-918A-3EB16E222CE1}" srcOrd="0" destOrd="0" presId="urn:microsoft.com/office/officeart/2008/layout/VerticalCurvedList"/>
    <dgm:cxn modelId="{879CB5B2-D214-4F0C-8C21-A0DE12E82A0C}" type="presOf" srcId="{9F4A4C67-EAB6-4A18-AF62-A14F6D167B29}" destId="{D2B52B44-D6CD-4E2C-8059-FCDFE1E24EA4}" srcOrd="0" destOrd="0" presId="urn:microsoft.com/office/officeart/2008/layout/VerticalCurvedList"/>
    <dgm:cxn modelId="{C2869AD4-85B3-4FCD-A2DE-D0F61BA30C85}" type="presOf" srcId="{9423298E-9A86-498F-9B83-C814DEC5270D}" destId="{0C3FEF0E-05DF-48FA-9A12-C599A420CF77}" srcOrd="0" destOrd="0" presId="urn:microsoft.com/office/officeart/2008/layout/VerticalCurvedList"/>
    <dgm:cxn modelId="{DA4CDE54-B009-4EBE-80CE-016882B0827B}" srcId="{9423298E-9A86-498F-9B83-C814DEC5270D}" destId="{2FE325C9-0875-4007-87C6-6109FA675159}" srcOrd="2" destOrd="0" parTransId="{60580C47-2C99-453F-BE52-0DC5A136646D}" sibTransId="{5BBFD44F-C2EA-4689-98FE-22894C758D54}"/>
    <dgm:cxn modelId="{E1DFB1F1-181F-405D-9780-8928564D0BA6}" srcId="{9423298E-9A86-498F-9B83-C814DEC5270D}" destId="{110CBDBB-1D6F-4927-82D2-B63B74FC24F6}" srcOrd="1" destOrd="0" parTransId="{CDCD5F45-1CB6-4493-9F15-8BB8E5D4D00B}" sibTransId="{7FB6AAEC-02E2-4132-A81B-BAACDDAF6065}"/>
    <dgm:cxn modelId="{2997C503-D9D1-45EB-AC21-1CACB16799DF}" type="presOf" srcId="{110CBDBB-1D6F-4927-82D2-B63B74FC24F6}" destId="{A4987A36-5B30-44C2-BB83-3F47FEC1A7D0}" srcOrd="0" destOrd="0" presId="urn:microsoft.com/office/officeart/2008/layout/VerticalCurvedList"/>
    <dgm:cxn modelId="{975A7C02-390B-4FD4-B081-212FE5E0B701}" srcId="{9423298E-9A86-498F-9B83-C814DEC5270D}" destId="{9F4A4C67-EAB6-4A18-AF62-A14F6D167B29}" srcOrd="0" destOrd="0" parTransId="{5A4918AB-B269-403F-B9D9-927392B4F3BF}" sibTransId="{5CD93B36-DAA2-4289-92E2-5156B78CBCA1}"/>
    <dgm:cxn modelId="{8BCC0C60-D6E5-4E44-8B87-4F0BC00A006D}" type="presOf" srcId="{5CD93B36-DAA2-4289-92E2-5156B78CBCA1}" destId="{F88DF375-9DF0-43E1-8A43-3737ABFBAA5A}" srcOrd="0" destOrd="0" presId="urn:microsoft.com/office/officeart/2008/layout/VerticalCurvedList"/>
    <dgm:cxn modelId="{CEE95437-533C-4B55-AFBA-71DF925725E4}" type="presParOf" srcId="{0C3FEF0E-05DF-48FA-9A12-C599A420CF77}" destId="{6E2DED6B-4BA0-4F2E-A9A9-D4A19A5067CE}" srcOrd="0" destOrd="0" presId="urn:microsoft.com/office/officeart/2008/layout/VerticalCurvedList"/>
    <dgm:cxn modelId="{6DD58EFE-4F85-42F7-B22D-324BC2127130}" type="presParOf" srcId="{6E2DED6B-4BA0-4F2E-A9A9-D4A19A5067CE}" destId="{3DF5DEA0-CDE8-4325-B514-9329E6664D53}" srcOrd="0" destOrd="0" presId="urn:microsoft.com/office/officeart/2008/layout/VerticalCurvedList"/>
    <dgm:cxn modelId="{1AA76092-A6B2-45D8-AC91-10C42E961BD5}" type="presParOf" srcId="{3DF5DEA0-CDE8-4325-B514-9329E6664D53}" destId="{FF75CFF1-AD18-4ACE-9D5F-9B79EED92172}" srcOrd="0" destOrd="0" presId="urn:microsoft.com/office/officeart/2008/layout/VerticalCurvedList"/>
    <dgm:cxn modelId="{0C0BDD55-4635-4E19-8B05-5B13C3EF7A57}" type="presParOf" srcId="{3DF5DEA0-CDE8-4325-B514-9329E6664D53}" destId="{F88DF375-9DF0-43E1-8A43-3737ABFBAA5A}" srcOrd="1" destOrd="0" presId="urn:microsoft.com/office/officeart/2008/layout/VerticalCurvedList"/>
    <dgm:cxn modelId="{D700892C-C069-49C4-822E-2BB8039A00E0}" type="presParOf" srcId="{3DF5DEA0-CDE8-4325-B514-9329E6664D53}" destId="{54E000D1-907A-404D-A6C3-62D61ED05983}" srcOrd="2" destOrd="0" presId="urn:microsoft.com/office/officeart/2008/layout/VerticalCurvedList"/>
    <dgm:cxn modelId="{914DFD52-245C-4234-830E-EF2055D736B7}" type="presParOf" srcId="{3DF5DEA0-CDE8-4325-B514-9329E6664D53}" destId="{C6D90140-DDF1-49C0-95C5-F172541CF37B}" srcOrd="3" destOrd="0" presId="urn:microsoft.com/office/officeart/2008/layout/VerticalCurvedList"/>
    <dgm:cxn modelId="{3FC26B30-73DE-4D46-86E1-D20494E34C6F}" type="presParOf" srcId="{6E2DED6B-4BA0-4F2E-A9A9-D4A19A5067CE}" destId="{D2B52B44-D6CD-4E2C-8059-FCDFE1E24EA4}" srcOrd="1" destOrd="0" presId="urn:microsoft.com/office/officeart/2008/layout/VerticalCurvedList"/>
    <dgm:cxn modelId="{A77FE957-C225-417E-9C4A-F5B1EAB9EFE7}" type="presParOf" srcId="{6E2DED6B-4BA0-4F2E-A9A9-D4A19A5067CE}" destId="{3822E4DA-A8E7-47E2-94B7-BB73D492DC1A}" srcOrd="2" destOrd="0" presId="urn:microsoft.com/office/officeart/2008/layout/VerticalCurvedList"/>
    <dgm:cxn modelId="{86813C4C-F6C5-4A12-B49C-85AD1B47887C}" type="presParOf" srcId="{3822E4DA-A8E7-47E2-94B7-BB73D492DC1A}" destId="{64011FC8-36F1-404E-8848-10CA5138C43D}" srcOrd="0" destOrd="0" presId="urn:microsoft.com/office/officeart/2008/layout/VerticalCurvedList"/>
    <dgm:cxn modelId="{645F5BDA-7817-4109-9E6A-981A61BA2875}" type="presParOf" srcId="{6E2DED6B-4BA0-4F2E-A9A9-D4A19A5067CE}" destId="{A4987A36-5B30-44C2-BB83-3F47FEC1A7D0}" srcOrd="3" destOrd="0" presId="urn:microsoft.com/office/officeart/2008/layout/VerticalCurvedList"/>
    <dgm:cxn modelId="{A50D7E51-5C61-491C-B4FC-7BFA5DC702E9}" type="presParOf" srcId="{6E2DED6B-4BA0-4F2E-A9A9-D4A19A5067CE}" destId="{36BA9A47-053A-4DA9-B823-7F44F06540B2}" srcOrd="4" destOrd="0" presId="urn:microsoft.com/office/officeart/2008/layout/VerticalCurvedList"/>
    <dgm:cxn modelId="{B844BB3D-6643-4745-88A1-9B2120243532}" type="presParOf" srcId="{36BA9A47-053A-4DA9-B823-7F44F06540B2}" destId="{3614D3DF-0840-4C42-AEB3-2E5C38DF4DD1}" srcOrd="0" destOrd="0" presId="urn:microsoft.com/office/officeart/2008/layout/VerticalCurvedList"/>
    <dgm:cxn modelId="{3FD4B49C-752B-4F45-8874-3AF53647C8B9}" type="presParOf" srcId="{6E2DED6B-4BA0-4F2E-A9A9-D4A19A5067CE}" destId="{9BFD4E99-5F54-4CFD-918A-3EB16E222CE1}" srcOrd="5" destOrd="0" presId="urn:microsoft.com/office/officeart/2008/layout/VerticalCurvedList"/>
    <dgm:cxn modelId="{3845C540-B13D-4461-A02E-207BF1DAC9A1}" type="presParOf" srcId="{6E2DED6B-4BA0-4F2E-A9A9-D4A19A5067CE}" destId="{56B9DE6C-AD24-480D-ADAC-90151071E0D4}" srcOrd="6" destOrd="0" presId="urn:microsoft.com/office/officeart/2008/layout/VerticalCurvedList"/>
    <dgm:cxn modelId="{111049CE-2339-45BC-A3B7-0A74513DBB4C}" type="presParOf" srcId="{56B9DE6C-AD24-480D-ADAC-90151071E0D4}" destId="{219D4D0C-D8FA-4A11-BC71-EAD1E7F5B408}" srcOrd="0" destOrd="0" presId="urn:microsoft.com/office/officeart/2008/layout/VerticalCurvedList"/>
    <dgm:cxn modelId="{452D96EC-226B-401A-9523-0858DFB29BA1}" type="presParOf" srcId="{6E2DED6B-4BA0-4F2E-A9A9-D4A19A5067CE}" destId="{F94AD73B-CB32-4A42-896D-450BBB0A2B8B}" srcOrd="7" destOrd="0" presId="urn:microsoft.com/office/officeart/2008/layout/VerticalCurvedList"/>
    <dgm:cxn modelId="{A63A880A-6D48-4B82-8818-E5C31E0681E7}" type="presParOf" srcId="{6E2DED6B-4BA0-4F2E-A9A9-D4A19A5067CE}" destId="{B0C9BFFC-8EA1-4412-AACB-1D6296288869}" srcOrd="8" destOrd="0" presId="urn:microsoft.com/office/officeart/2008/layout/VerticalCurvedList"/>
    <dgm:cxn modelId="{B9E7CFF9-7C39-4E0E-A868-9FCBD45D04DC}" type="presParOf" srcId="{B0C9BFFC-8EA1-4412-AACB-1D6296288869}" destId="{7E1C96F0-7DEF-4A54-91FE-74C19A1441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089B27-CF23-46FA-ACB1-BADE3604202C}"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73C7833B-DFF4-45C7-B61D-FA3C07131E0B}">
      <dgm:prSet custT="1"/>
      <dgm:spPr/>
      <dgm:t>
        <a:bodyPr/>
        <a:lstStyle/>
        <a:p>
          <a:r>
            <a:rPr lang="en-US" sz="1800" dirty="0">
              <a:latin typeface="+mn-lt"/>
              <a:cs typeface="Times New Roman" panose="02020603050405020304" pitchFamily="18" charset="0"/>
            </a:rPr>
            <a:t>The initial camber was measured immediately after release while the girders were still on the </a:t>
          </a:r>
          <a:r>
            <a:rPr lang="en-US" sz="1800" dirty="0" err="1">
              <a:latin typeface="+mn-lt"/>
              <a:cs typeface="Times New Roman" panose="02020603050405020304" pitchFamily="18" charset="0"/>
            </a:rPr>
            <a:t>prestressing</a:t>
          </a:r>
          <a:r>
            <a:rPr lang="en-US" sz="1800" dirty="0">
              <a:latin typeface="+mn-lt"/>
              <a:cs typeface="Times New Roman" panose="02020603050405020304" pitchFamily="18" charset="0"/>
            </a:rPr>
            <a:t> bed and again immediately after moving the girder to storage yard.</a:t>
          </a:r>
        </a:p>
      </dgm:t>
    </dgm:pt>
    <dgm:pt modelId="{C1A88138-2224-4C25-8AC2-F6276A43E5E7}" type="parTrans" cxnId="{323BCF67-CB01-43D3-B243-A7CBD51043DB}">
      <dgm:prSet/>
      <dgm:spPr/>
      <dgm:t>
        <a:bodyPr/>
        <a:lstStyle/>
        <a:p>
          <a:endParaRPr lang="en-US"/>
        </a:p>
      </dgm:t>
    </dgm:pt>
    <dgm:pt modelId="{73764DA0-528D-40D3-9C65-C88F75A1E2CE}" type="sibTrans" cxnId="{323BCF67-CB01-43D3-B243-A7CBD51043DB}">
      <dgm:prSet/>
      <dgm:spPr/>
      <dgm:t>
        <a:bodyPr/>
        <a:lstStyle/>
        <a:p>
          <a:endParaRPr lang="en-US"/>
        </a:p>
      </dgm:t>
    </dgm:pt>
    <dgm:pt modelId="{C8FB9183-D5DA-4F88-B81F-BB8E808C3D85}">
      <dgm:prSet custT="1"/>
      <dgm:spPr/>
      <dgm:t>
        <a:bodyPr/>
        <a:lstStyle/>
        <a:p>
          <a:r>
            <a:rPr lang="en-US" sz="1800" dirty="0">
              <a:latin typeface="+mn-lt"/>
              <a:cs typeface="Times New Roman" panose="02020603050405020304" pitchFamily="18" charset="0"/>
            </a:rPr>
            <a:t>Camber was measured multiple times until the girders were shipped to the job site.</a:t>
          </a:r>
          <a:endParaRPr lang="en-US" sz="1800" dirty="0">
            <a:latin typeface="+mn-lt"/>
          </a:endParaRPr>
        </a:p>
      </dgm:t>
    </dgm:pt>
    <dgm:pt modelId="{7872CE8E-7936-4596-B9B8-04B7886698E1}" type="parTrans" cxnId="{987D228A-3849-4995-88D5-2354D0FD9E4A}">
      <dgm:prSet/>
      <dgm:spPr/>
      <dgm:t>
        <a:bodyPr/>
        <a:lstStyle/>
        <a:p>
          <a:endParaRPr lang="en-US"/>
        </a:p>
      </dgm:t>
    </dgm:pt>
    <dgm:pt modelId="{1138EC12-83DC-4A20-A541-6D21BE4FFE7F}" type="sibTrans" cxnId="{987D228A-3849-4995-88D5-2354D0FD9E4A}">
      <dgm:prSet/>
      <dgm:spPr/>
      <dgm:t>
        <a:bodyPr/>
        <a:lstStyle/>
        <a:p>
          <a:endParaRPr lang="en-US"/>
        </a:p>
      </dgm:t>
    </dgm:pt>
    <dgm:pt modelId="{0F1004B7-CE6D-4BF7-81CB-8563A2DD5430}">
      <dgm:prSet phldrT="[Text]" custT="1"/>
      <dgm:spPr/>
      <dgm:t>
        <a:bodyPr/>
        <a:lstStyle/>
        <a:p>
          <a:r>
            <a:rPr lang="en-US" sz="1800" dirty="0">
              <a:latin typeface="+mn-lt"/>
              <a:cs typeface="Times New Roman" panose="02020603050405020304" pitchFamily="18" charset="0"/>
            </a:rPr>
            <a:t>Once the girders arrived to the bridge site, camber was measured before and after casting the deck.</a:t>
          </a:r>
          <a:endParaRPr lang="en-US" sz="1800" dirty="0">
            <a:latin typeface="+mn-lt"/>
          </a:endParaRPr>
        </a:p>
      </dgm:t>
    </dgm:pt>
    <dgm:pt modelId="{F1F59CEA-CA0E-40E9-89A6-B36FF3B83141}" type="parTrans" cxnId="{0C91E5A2-0841-4B73-9893-CDB5A89CEC87}">
      <dgm:prSet/>
      <dgm:spPr/>
      <dgm:t>
        <a:bodyPr/>
        <a:lstStyle/>
        <a:p>
          <a:endParaRPr lang="en-US"/>
        </a:p>
      </dgm:t>
    </dgm:pt>
    <dgm:pt modelId="{ED0BD1AE-9AEC-499C-898A-AD937D8C710E}" type="sibTrans" cxnId="{0C91E5A2-0841-4B73-9893-CDB5A89CEC87}">
      <dgm:prSet/>
      <dgm:spPr/>
      <dgm:t>
        <a:bodyPr/>
        <a:lstStyle/>
        <a:p>
          <a:endParaRPr lang="en-US"/>
        </a:p>
      </dgm:t>
    </dgm:pt>
    <dgm:pt modelId="{AAD9E9D9-1707-48E1-9FE5-17234179ECA5}" type="pres">
      <dgm:prSet presAssocID="{8B089B27-CF23-46FA-ACB1-BADE3604202C}" presName="Name0" presStyleCnt="0">
        <dgm:presLayoutVars>
          <dgm:chMax val="7"/>
          <dgm:chPref val="7"/>
          <dgm:dir/>
        </dgm:presLayoutVars>
      </dgm:prSet>
      <dgm:spPr/>
      <dgm:t>
        <a:bodyPr/>
        <a:lstStyle/>
        <a:p>
          <a:endParaRPr lang="en-US"/>
        </a:p>
      </dgm:t>
    </dgm:pt>
    <dgm:pt modelId="{84D9E74E-29A0-4600-A48E-DAA0A979EEE6}" type="pres">
      <dgm:prSet presAssocID="{8B089B27-CF23-46FA-ACB1-BADE3604202C}" presName="Name1" presStyleCnt="0"/>
      <dgm:spPr/>
    </dgm:pt>
    <dgm:pt modelId="{7E260663-F38B-441F-962D-311AEC1D43E8}" type="pres">
      <dgm:prSet presAssocID="{8B089B27-CF23-46FA-ACB1-BADE3604202C}" presName="cycle" presStyleCnt="0"/>
      <dgm:spPr/>
    </dgm:pt>
    <dgm:pt modelId="{6E45C259-167B-4AEC-AB7B-6EA3D4D340EA}" type="pres">
      <dgm:prSet presAssocID="{8B089B27-CF23-46FA-ACB1-BADE3604202C}" presName="srcNode" presStyleLbl="node1" presStyleIdx="0" presStyleCnt="3"/>
      <dgm:spPr/>
    </dgm:pt>
    <dgm:pt modelId="{DED4DA67-52AD-4913-B0D7-B7CF295D984D}" type="pres">
      <dgm:prSet presAssocID="{8B089B27-CF23-46FA-ACB1-BADE3604202C}" presName="conn" presStyleLbl="parChTrans1D2" presStyleIdx="0" presStyleCnt="1"/>
      <dgm:spPr/>
      <dgm:t>
        <a:bodyPr/>
        <a:lstStyle/>
        <a:p>
          <a:endParaRPr lang="en-US"/>
        </a:p>
      </dgm:t>
    </dgm:pt>
    <dgm:pt modelId="{AEA2CDC7-F005-4838-9998-E99365DBBD8C}" type="pres">
      <dgm:prSet presAssocID="{8B089B27-CF23-46FA-ACB1-BADE3604202C}" presName="extraNode" presStyleLbl="node1" presStyleIdx="0" presStyleCnt="3"/>
      <dgm:spPr/>
    </dgm:pt>
    <dgm:pt modelId="{4DE1F737-8D7D-4482-9183-3C27CF9BA27B}" type="pres">
      <dgm:prSet presAssocID="{8B089B27-CF23-46FA-ACB1-BADE3604202C}" presName="dstNode" presStyleLbl="node1" presStyleIdx="0" presStyleCnt="3"/>
      <dgm:spPr/>
    </dgm:pt>
    <dgm:pt modelId="{DB0D3605-6425-486E-B7A0-B2B24F2773AD}" type="pres">
      <dgm:prSet presAssocID="{73C7833B-DFF4-45C7-B61D-FA3C07131E0B}" presName="text_1" presStyleLbl="node1" presStyleIdx="0" presStyleCnt="3" custScaleY="154614">
        <dgm:presLayoutVars>
          <dgm:bulletEnabled val="1"/>
        </dgm:presLayoutVars>
      </dgm:prSet>
      <dgm:spPr/>
      <dgm:t>
        <a:bodyPr/>
        <a:lstStyle/>
        <a:p>
          <a:endParaRPr lang="en-US"/>
        </a:p>
      </dgm:t>
    </dgm:pt>
    <dgm:pt modelId="{B325A0DB-99C7-4EAF-A0A9-1008F5720737}" type="pres">
      <dgm:prSet presAssocID="{73C7833B-DFF4-45C7-B61D-FA3C07131E0B}" presName="accent_1" presStyleCnt="0"/>
      <dgm:spPr/>
    </dgm:pt>
    <dgm:pt modelId="{4CE0D47B-F20E-47C6-9CA1-E4475F2B56DE}" type="pres">
      <dgm:prSet presAssocID="{73C7833B-DFF4-45C7-B61D-FA3C07131E0B}" presName="accentRepeatNode" presStyleLbl="solidFgAcc1" presStyleIdx="0" presStyleCnt="3"/>
      <dgm:spPr/>
    </dgm:pt>
    <dgm:pt modelId="{AB1A01D6-35A1-4469-AE1B-357AA00BA249}" type="pres">
      <dgm:prSet presAssocID="{C8FB9183-D5DA-4F88-B81F-BB8E808C3D85}" presName="text_2" presStyleLbl="node1" presStyleIdx="1" presStyleCnt="3">
        <dgm:presLayoutVars>
          <dgm:bulletEnabled val="1"/>
        </dgm:presLayoutVars>
      </dgm:prSet>
      <dgm:spPr/>
      <dgm:t>
        <a:bodyPr/>
        <a:lstStyle/>
        <a:p>
          <a:endParaRPr lang="en-US"/>
        </a:p>
      </dgm:t>
    </dgm:pt>
    <dgm:pt modelId="{159AC139-5C1F-41BB-8FB6-21CB144A0DE8}" type="pres">
      <dgm:prSet presAssocID="{C8FB9183-D5DA-4F88-B81F-BB8E808C3D85}" presName="accent_2" presStyleCnt="0"/>
      <dgm:spPr/>
    </dgm:pt>
    <dgm:pt modelId="{A65A63A1-5D3F-4B26-B272-D9DB6FEB37D9}" type="pres">
      <dgm:prSet presAssocID="{C8FB9183-D5DA-4F88-B81F-BB8E808C3D85}" presName="accentRepeatNode" presStyleLbl="solidFgAcc1" presStyleIdx="1" presStyleCnt="3"/>
      <dgm:spPr/>
    </dgm:pt>
    <dgm:pt modelId="{E4DFF295-BE94-466F-8F5D-DE91589FA842}" type="pres">
      <dgm:prSet presAssocID="{0F1004B7-CE6D-4BF7-81CB-8563A2DD5430}" presName="text_3" presStyleLbl="node1" presStyleIdx="2" presStyleCnt="3" custLinFactNeighborX="-146" custLinFactNeighborY="-6222">
        <dgm:presLayoutVars>
          <dgm:bulletEnabled val="1"/>
        </dgm:presLayoutVars>
      </dgm:prSet>
      <dgm:spPr/>
      <dgm:t>
        <a:bodyPr/>
        <a:lstStyle/>
        <a:p>
          <a:endParaRPr lang="en-US"/>
        </a:p>
      </dgm:t>
    </dgm:pt>
    <dgm:pt modelId="{C3ACEAEE-B5DE-4CF5-A4CB-3310F3D4BB75}" type="pres">
      <dgm:prSet presAssocID="{0F1004B7-CE6D-4BF7-81CB-8563A2DD5430}" presName="accent_3" presStyleCnt="0"/>
      <dgm:spPr/>
    </dgm:pt>
    <dgm:pt modelId="{3182CFA8-36A7-454E-A4FD-5E922865F33F}" type="pres">
      <dgm:prSet presAssocID="{0F1004B7-CE6D-4BF7-81CB-8563A2DD5430}" presName="accentRepeatNode" presStyleLbl="solidFgAcc1" presStyleIdx="2" presStyleCnt="3"/>
      <dgm:spPr/>
    </dgm:pt>
  </dgm:ptLst>
  <dgm:cxnLst>
    <dgm:cxn modelId="{9B8515F4-2478-464C-809B-B3B64DD3578F}" type="presOf" srcId="{0F1004B7-CE6D-4BF7-81CB-8563A2DD5430}" destId="{E4DFF295-BE94-466F-8F5D-DE91589FA842}" srcOrd="0" destOrd="0" presId="urn:microsoft.com/office/officeart/2008/layout/VerticalCurvedList"/>
    <dgm:cxn modelId="{E9105BBC-428D-443F-8689-65DFA27A97D1}" type="presOf" srcId="{73C7833B-DFF4-45C7-B61D-FA3C07131E0B}" destId="{DB0D3605-6425-486E-B7A0-B2B24F2773AD}" srcOrd="0" destOrd="0" presId="urn:microsoft.com/office/officeart/2008/layout/VerticalCurvedList"/>
    <dgm:cxn modelId="{0BC38870-435A-4E4E-96B3-C05410198AAA}" type="presOf" srcId="{C8FB9183-D5DA-4F88-B81F-BB8E808C3D85}" destId="{AB1A01D6-35A1-4469-AE1B-357AA00BA249}" srcOrd="0" destOrd="0" presId="urn:microsoft.com/office/officeart/2008/layout/VerticalCurvedList"/>
    <dgm:cxn modelId="{0C91E5A2-0841-4B73-9893-CDB5A89CEC87}" srcId="{8B089B27-CF23-46FA-ACB1-BADE3604202C}" destId="{0F1004B7-CE6D-4BF7-81CB-8563A2DD5430}" srcOrd="2" destOrd="0" parTransId="{F1F59CEA-CA0E-40E9-89A6-B36FF3B83141}" sibTransId="{ED0BD1AE-9AEC-499C-898A-AD937D8C710E}"/>
    <dgm:cxn modelId="{1EF66F16-3444-4F9B-AA71-1244D561BCBC}" type="presOf" srcId="{73764DA0-528D-40D3-9C65-C88F75A1E2CE}" destId="{DED4DA67-52AD-4913-B0D7-B7CF295D984D}" srcOrd="0" destOrd="0" presId="urn:microsoft.com/office/officeart/2008/layout/VerticalCurvedList"/>
    <dgm:cxn modelId="{19055579-FB90-415E-AFAB-386F7EE805CD}" type="presOf" srcId="{8B089B27-CF23-46FA-ACB1-BADE3604202C}" destId="{AAD9E9D9-1707-48E1-9FE5-17234179ECA5}" srcOrd="0" destOrd="0" presId="urn:microsoft.com/office/officeart/2008/layout/VerticalCurvedList"/>
    <dgm:cxn modelId="{323BCF67-CB01-43D3-B243-A7CBD51043DB}" srcId="{8B089B27-CF23-46FA-ACB1-BADE3604202C}" destId="{73C7833B-DFF4-45C7-B61D-FA3C07131E0B}" srcOrd="0" destOrd="0" parTransId="{C1A88138-2224-4C25-8AC2-F6276A43E5E7}" sibTransId="{73764DA0-528D-40D3-9C65-C88F75A1E2CE}"/>
    <dgm:cxn modelId="{987D228A-3849-4995-88D5-2354D0FD9E4A}" srcId="{8B089B27-CF23-46FA-ACB1-BADE3604202C}" destId="{C8FB9183-D5DA-4F88-B81F-BB8E808C3D85}" srcOrd="1" destOrd="0" parTransId="{7872CE8E-7936-4596-B9B8-04B7886698E1}" sibTransId="{1138EC12-83DC-4A20-A541-6D21BE4FFE7F}"/>
    <dgm:cxn modelId="{B8F07606-CCB1-4773-A369-E0C6025B6488}" type="presParOf" srcId="{AAD9E9D9-1707-48E1-9FE5-17234179ECA5}" destId="{84D9E74E-29A0-4600-A48E-DAA0A979EEE6}" srcOrd="0" destOrd="0" presId="urn:microsoft.com/office/officeart/2008/layout/VerticalCurvedList"/>
    <dgm:cxn modelId="{9B642AB4-C7F5-4A5C-B6A9-5D107AAC7266}" type="presParOf" srcId="{84D9E74E-29A0-4600-A48E-DAA0A979EEE6}" destId="{7E260663-F38B-441F-962D-311AEC1D43E8}" srcOrd="0" destOrd="0" presId="urn:microsoft.com/office/officeart/2008/layout/VerticalCurvedList"/>
    <dgm:cxn modelId="{1615304B-E42F-4168-B1D2-E066B34466B3}" type="presParOf" srcId="{7E260663-F38B-441F-962D-311AEC1D43E8}" destId="{6E45C259-167B-4AEC-AB7B-6EA3D4D340EA}" srcOrd="0" destOrd="0" presId="urn:microsoft.com/office/officeart/2008/layout/VerticalCurvedList"/>
    <dgm:cxn modelId="{7783A0D1-7C89-4EE3-B34A-290621FEB624}" type="presParOf" srcId="{7E260663-F38B-441F-962D-311AEC1D43E8}" destId="{DED4DA67-52AD-4913-B0D7-B7CF295D984D}" srcOrd="1" destOrd="0" presId="urn:microsoft.com/office/officeart/2008/layout/VerticalCurvedList"/>
    <dgm:cxn modelId="{3BFBFC94-C4C3-4CA1-A6AC-83B8E9467624}" type="presParOf" srcId="{7E260663-F38B-441F-962D-311AEC1D43E8}" destId="{AEA2CDC7-F005-4838-9998-E99365DBBD8C}" srcOrd="2" destOrd="0" presId="urn:microsoft.com/office/officeart/2008/layout/VerticalCurvedList"/>
    <dgm:cxn modelId="{087588FD-E894-44C2-940A-B175904A970F}" type="presParOf" srcId="{7E260663-F38B-441F-962D-311AEC1D43E8}" destId="{4DE1F737-8D7D-4482-9183-3C27CF9BA27B}" srcOrd="3" destOrd="0" presId="urn:microsoft.com/office/officeart/2008/layout/VerticalCurvedList"/>
    <dgm:cxn modelId="{BF156DD1-18D3-42F1-81B8-AA5268F1E649}" type="presParOf" srcId="{84D9E74E-29A0-4600-A48E-DAA0A979EEE6}" destId="{DB0D3605-6425-486E-B7A0-B2B24F2773AD}" srcOrd="1" destOrd="0" presId="urn:microsoft.com/office/officeart/2008/layout/VerticalCurvedList"/>
    <dgm:cxn modelId="{1242C283-6F62-41D4-89F3-7B27EF4314BF}" type="presParOf" srcId="{84D9E74E-29A0-4600-A48E-DAA0A979EEE6}" destId="{B325A0DB-99C7-4EAF-A0A9-1008F5720737}" srcOrd="2" destOrd="0" presId="urn:microsoft.com/office/officeart/2008/layout/VerticalCurvedList"/>
    <dgm:cxn modelId="{2965D4CD-BAEA-466D-993B-70D285FDB6D3}" type="presParOf" srcId="{B325A0DB-99C7-4EAF-A0A9-1008F5720737}" destId="{4CE0D47B-F20E-47C6-9CA1-E4475F2B56DE}" srcOrd="0" destOrd="0" presId="urn:microsoft.com/office/officeart/2008/layout/VerticalCurvedList"/>
    <dgm:cxn modelId="{598FC069-B909-43FF-AD61-06AF3CEB9EE0}" type="presParOf" srcId="{84D9E74E-29A0-4600-A48E-DAA0A979EEE6}" destId="{AB1A01D6-35A1-4469-AE1B-357AA00BA249}" srcOrd="3" destOrd="0" presId="urn:microsoft.com/office/officeart/2008/layout/VerticalCurvedList"/>
    <dgm:cxn modelId="{E11292D1-E6E2-491E-84D0-72EEF7B17CA7}" type="presParOf" srcId="{84D9E74E-29A0-4600-A48E-DAA0A979EEE6}" destId="{159AC139-5C1F-41BB-8FB6-21CB144A0DE8}" srcOrd="4" destOrd="0" presId="urn:microsoft.com/office/officeart/2008/layout/VerticalCurvedList"/>
    <dgm:cxn modelId="{4CAAAD90-F535-408B-9BDD-004FAE57648D}" type="presParOf" srcId="{159AC139-5C1F-41BB-8FB6-21CB144A0DE8}" destId="{A65A63A1-5D3F-4B26-B272-D9DB6FEB37D9}" srcOrd="0" destOrd="0" presId="urn:microsoft.com/office/officeart/2008/layout/VerticalCurvedList"/>
    <dgm:cxn modelId="{E4BEBA1B-C73E-4424-A9D5-F95D9CC2745D}" type="presParOf" srcId="{84D9E74E-29A0-4600-A48E-DAA0A979EEE6}" destId="{E4DFF295-BE94-466F-8F5D-DE91589FA842}" srcOrd="5" destOrd="0" presId="urn:microsoft.com/office/officeart/2008/layout/VerticalCurvedList"/>
    <dgm:cxn modelId="{E6439A39-06F2-45CF-9378-18D22789C429}" type="presParOf" srcId="{84D9E74E-29A0-4600-A48E-DAA0A979EEE6}" destId="{C3ACEAEE-B5DE-4CF5-A4CB-3310F3D4BB75}" srcOrd="6" destOrd="0" presId="urn:microsoft.com/office/officeart/2008/layout/VerticalCurvedList"/>
    <dgm:cxn modelId="{8FB895AF-124D-4DC5-A1A7-37EB5D6074F3}" type="presParOf" srcId="{C3ACEAEE-B5DE-4CF5-A4CB-3310F3D4BB75}" destId="{3182CFA8-36A7-454E-A4FD-5E922865F33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BF9DE-9F61-4A15-A8F3-8355207D594D}">
      <dsp:nvSpPr>
        <dsp:cNvPr id="0" name=""/>
        <dsp:cNvSpPr/>
      </dsp:nvSpPr>
      <dsp:spPr>
        <a:xfrm>
          <a:off x="-3625778" y="-557161"/>
          <a:ext cx="4322240" cy="4322240"/>
        </a:xfrm>
        <a:prstGeom prst="blockArc">
          <a:avLst>
            <a:gd name="adj1" fmla="val 18900000"/>
            <a:gd name="adj2" fmla="val 2700000"/>
            <a:gd name="adj3" fmla="val 5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1BCE9E-89BA-424D-BBF6-136B339EEE7D}">
      <dsp:nvSpPr>
        <dsp:cNvPr id="0" name=""/>
        <dsp:cNvSpPr/>
      </dsp:nvSpPr>
      <dsp:spPr>
        <a:xfrm>
          <a:off x="365098" y="246624"/>
          <a:ext cx="4842667" cy="49350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0" tIns="58420" rIns="58420" bIns="58420" numCol="1" spcCol="1270" anchor="ctr" anchorCtr="0">
          <a:noAutofit/>
        </a:bodyPr>
        <a:lstStyle/>
        <a:p>
          <a:pPr lvl="0" algn="l" defTabSz="1022350">
            <a:lnSpc>
              <a:spcPct val="90000"/>
            </a:lnSpc>
            <a:spcBef>
              <a:spcPct val="0"/>
            </a:spcBef>
            <a:spcAft>
              <a:spcPct val="35000"/>
            </a:spcAft>
            <a:buNone/>
          </a:pPr>
          <a:r>
            <a:rPr lang="en-US" sz="2300" kern="1200" dirty="0">
              <a:latin typeface="+mn-lt"/>
              <a:cs typeface="Times New Roman" panose="02020603050405020304" pitchFamily="18" charset="0"/>
            </a:rPr>
            <a:t>Cost increase.</a:t>
          </a:r>
          <a:endParaRPr lang="en-US" sz="2300" kern="1200" dirty="0">
            <a:latin typeface="+mn-lt"/>
          </a:endParaRPr>
        </a:p>
      </dsp:txBody>
      <dsp:txXfrm>
        <a:off x="365098" y="246624"/>
        <a:ext cx="4842667" cy="493505"/>
      </dsp:txXfrm>
    </dsp:sp>
    <dsp:sp modelId="{C2BCA781-44C3-4453-8DED-EC99BA4CCA88}">
      <dsp:nvSpPr>
        <dsp:cNvPr id="0" name=""/>
        <dsp:cNvSpPr/>
      </dsp:nvSpPr>
      <dsp:spPr>
        <a:xfrm>
          <a:off x="56657" y="184936"/>
          <a:ext cx="616882" cy="61688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7A402D-BFB2-42B2-A14D-2B065F3AC1D7}">
      <dsp:nvSpPr>
        <dsp:cNvPr id="0" name=""/>
        <dsp:cNvSpPr/>
      </dsp:nvSpPr>
      <dsp:spPr>
        <a:xfrm>
          <a:off x="648036" y="987011"/>
          <a:ext cx="4559728" cy="49350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0" tIns="58420" rIns="58420" bIns="58420" numCol="1" spcCol="1270" anchor="ctr" anchorCtr="0">
          <a:noAutofit/>
        </a:bodyPr>
        <a:lstStyle/>
        <a:p>
          <a:pPr lvl="0" algn="l" defTabSz="1022350">
            <a:lnSpc>
              <a:spcPct val="90000"/>
            </a:lnSpc>
            <a:spcBef>
              <a:spcPct val="0"/>
            </a:spcBef>
            <a:spcAft>
              <a:spcPct val="35000"/>
            </a:spcAft>
          </a:pPr>
          <a:r>
            <a:rPr lang="en-US" sz="2300" kern="1200" dirty="0">
              <a:latin typeface="+mn-lt"/>
              <a:cs typeface="Times New Roman" panose="02020603050405020304" pitchFamily="18" charset="0"/>
            </a:rPr>
            <a:t>Project delay.</a:t>
          </a:r>
        </a:p>
      </dsp:txBody>
      <dsp:txXfrm>
        <a:off x="648036" y="987011"/>
        <a:ext cx="4559728" cy="493505"/>
      </dsp:txXfrm>
    </dsp:sp>
    <dsp:sp modelId="{43EE8A3C-9831-45B5-A19E-143CBB479599}">
      <dsp:nvSpPr>
        <dsp:cNvPr id="0" name=""/>
        <dsp:cNvSpPr/>
      </dsp:nvSpPr>
      <dsp:spPr>
        <a:xfrm>
          <a:off x="339595" y="925323"/>
          <a:ext cx="616882" cy="61688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B553D3-C672-4652-990F-F8AFBAD99EC1}">
      <dsp:nvSpPr>
        <dsp:cNvPr id="0" name=""/>
        <dsp:cNvSpPr/>
      </dsp:nvSpPr>
      <dsp:spPr>
        <a:xfrm>
          <a:off x="648036" y="1727399"/>
          <a:ext cx="4559728" cy="49350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0" tIns="58420" rIns="58420" bIns="58420" numCol="1" spcCol="1270" anchor="ctr" anchorCtr="0">
          <a:noAutofit/>
        </a:bodyPr>
        <a:lstStyle/>
        <a:p>
          <a:pPr lvl="0" algn="l" defTabSz="1022350">
            <a:lnSpc>
              <a:spcPct val="90000"/>
            </a:lnSpc>
            <a:spcBef>
              <a:spcPct val="0"/>
            </a:spcBef>
            <a:spcAft>
              <a:spcPct val="35000"/>
            </a:spcAft>
          </a:pPr>
          <a:r>
            <a:rPr lang="en-US" sz="2300" kern="1200" dirty="0">
              <a:latin typeface="+mn-lt"/>
              <a:cs typeface="Times New Roman" panose="02020603050405020304" pitchFamily="18" charset="0"/>
            </a:rPr>
            <a:t>Reduce the ride quality of bridges.</a:t>
          </a:r>
          <a:r>
            <a:rPr lang="en-US" sz="2300" kern="1200" dirty="0">
              <a:latin typeface="Times New Roman" panose="02020603050405020304" pitchFamily="18" charset="0"/>
              <a:cs typeface="Times New Roman" panose="02020603050405020304" pitchFamily="18" charset="0"/>
            </a:rPr>
            <a:t> </a:t>
          </a:r>
        </a:p>
      </dsp:txBody>
      <dsp:txXfrm>
        <a:off x="648036" y="1727399"/>
        <a:ext cx="4559728" cy="493505"/>
      </dsp:txXfrm>
    </dsp:sp>
    <dsp:sp modelId="{BDF8F789-54DC-44AA-9E8A-7C95590F6F42}">
      <dsp:nvSpPr>
        <dsp:cNvPr id="0" name=""/>
        <dsp:cNvSpPr/>
      </dsp:nvSpPr>
      <dsp:spPr>
        <a:xfrm>
          <a:off x="339595" y="1665710"/>
          <a:ext cx="616882" cy="61688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B4C12-5C1D-43C8-855A-86955817AE9D}">
      <dsp:nvSpPr>
        <dsp:cNvPr id="0" name=""/>
        <dsp:cNvSpPr/>
      </dsp:nvSpPr>
      <dsp:spPr>
        <a:xfrm>
          <a:off x="365098" y="2467786"/>
          <a:ext cx="4842667" cy="49350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0" tIns="58420" rIns="58420" bIns="58420" numCol="1" spcCol="1270" anchor="ctr" anchorCtr="0">
          <a:noAutofit/>
        </a:bodyPr>
        <a:lstStyle/>
        <a:p>
          <a:pPr lvl="0" algn="l" defTabSz="1022350">
            <a:lnSpc>
              <a:spcPct val="90000"/>
            </a:lnSpc>
            <a:spcBef>
              <a:spcPct val="0"/>
            </a:spcBef>
            <a:spcAft>
              <a:spcPct val="35000"/>
            </a:spcAft>
          </a:pPr>
          <a:r>
            <a:rPr lang="en-US" sz="2300" kern="1200" dirty="0">
              <a:latin typeface="+mn-lt"/>
              <a:cs typeface="Times New Roman" panose="02020603050405020304" pitchFamily="18" charset="0"/>
            </a:rPr>
            <a:t>Construction problems.</a:t>
          </a:r>
        </a:p>
      </dsp:txBody>
      <dsp:txXfrm>
        <a:off x="365098" y="2467786"/>
        <a:ext cx="4842667" cy="493505"/>
      </dsp:txXfrm>
    </dsp:sp>
    <dsp:sp modelId="{6D2F6E12-4219-4707-BDA5-28C0B898FC6D}">
      <dsp:nvSpPr>
        <dsp:cNvPr id="0" name=""/>
        <dsp:cNvSpPr/>
      </dsp:nvSpPr>
      <dsp:spPr>
        <a:xfrm>
          <a:off x="56657" y="2406098"/>
          <a:ext cx="616882" cy="61688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DF375-9DF0-43E1-8A43-3737ABFBAA5A}">
      <dsp:nvSpPr>
        <dsp:cNvPr id="0" name=""/>
        <dsp:cNvSpPr/>
      </dsp:nvSpPr>
      <dsp:spPr>
        <a:xfrm>
          <a:off x="-3784309" y="-581262"/>
          <a:ext cx="4510563" cy="4510563"/>
        </a:xfrm>
        <a:prstGeom prst="blockArc">
          <a:avLst>
            <a:gd name="adj1" fmla="val 18900000"/>
            <a:gd name="adj2" fmla="val 2700000"/>
            <a:gd name="adj3" fmla="val 479"/>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B52B44-D6CD-4E2C-8059-FCDFE1E24EA4}">
      <dsp:nvSpPr>
        <dsp:cNvPr id="0" name=""/>
        <dsp:cNvSpPr/>
      </dsp:nvSpPr>
      <dsp:spPr>
        <a:xfrm>
          <a:off x="380652" y="257397"/>
          <a:ext cx="6109618" cy="515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31"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mn-lt"/>
              <a:cs typeface="Times New Roman" panose="02020603050405020304" pitchFamily="18" charset="0"/>
            </a:rPr>
            <a:t>Evaluate concrete properties. </a:t>
          </a:r>
          <a:endParaRPr lang="en-US" sz="2000" kern="1200" dirty="0">
            <a:latin typeface="+mn-lt"/>
          </a:endParaRPr>
        </a:p>
      </dsp:txBody>
      <dsp:txXfrm>
        <a:off x="380652" y="257397"/>
        <a:ext cx="6109618" cy="515062"/>
      </dsp:txXfrm>
    </dsp:sp>
    <dsp:sp modelId="{64011FC8-36F1-404E-8848-10CA5138C43D}">
      <dsp:nvSpPr>
        <dsp:cNvPr id="0" name=""/>
        <dsp:cNvSpPr/>
      </dsp:nvSpPr>
      <dsp:spPr>
        <a:xfrm>
          <a:off x="58738" y="193014"/>
          <a:ext cx="643827" cy="6438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87A36-5B30-44C2-BB83-3F47FEC1A7D0}">
      <dsp:nvSpPr>
        <dsp:cNvPr id="0" name=""/>
        <dsp:cNvSpPr/>
      </dsp:nvSpPr>
      <dsp:spPr>
        <a:xfrm>
          <a:off x="675949" y="1030124"/>
          <a:ext cx="5814321" cy="515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31"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mn-lt"/>
              <a:cs typeface="Times New Roman" panose="02020603050405020304" pitchFamily="18" charset="0"/>
            </a:rPr>
            <a:t>Measure strand stress.</a:t>
          </a:r>
        </a:p>
      </dsp:txBody>
      <dsp:txXfrm>
        <a:off x="675949" y="1030124"/>
        <a:ext cx="5814321" cy="515062"/>
      </dsp:txXfrm>
    </dsp:sp>
    <dsp:sp modelId="{3614D3DF-0840-4C42-AEB3-2E5C38DF4DD1}">
      <dsp:nvSpPr>
        <dsp:cNvPr id="0" name=""/>
        <dsp:cNvSpPr/>
      </dsp:nvSpPr>
      <dsp:spPr>
        <a:xfrm>
          <a:off x="354035" y="965741"/>
          <a:ext cx="643827" cy="6438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D4E99-5F54-4CFD-918A-3EB16E222CE1}">
      <dsp:nvSpPr>
        <dsp:cNvPr id="0" name=""/>
        <dsp:cNvSpPr/>
      </dsp:nvSpPr>
      <dsp:spPr>
        <a:xfrm>
          <a:off x="675949" y="1802851"/>
          <a:ext cx="5814321" cy="515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31"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mn-lt"/>
              <a:cs typeface="Times New Roman" panose="02020603050405020304" pitchFamily="18" charset="0"/>
            </a:rPr>
            <a:t>Monitor camber in the field.</a:t>
          </a:r>
          <a:endParaRPr lang="en-US" sz="2000" kern="1200" dirty="0">
            <a:latin typeface="+mn-lt"/>
          </a:endParaRPr>
        </a:p>
      </dsp:txBody>
      <dsp:txXfrm>
        <a:off x="675949" y="1802851"/>
        <a:ext cx="5814321" cy="515062"/>
      </dsp:txXfrm>
    </dsp:sp>
    <dsp:sp modelId="{219D4D0C-D8FA-4A11-BC71-EAD1E7F5B408}">
      <dsp:nvSpPr>
        <dsp:cNvPr id="0" name=""/>
        <dsp:cNvSpPr/>
      </dsp:nvSpPr>
      <dsp:spPr>
        <a:xfrm>
          <a:off x="354035" y="1738468"/>
          <a:ext cx="643827" cy="6438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AD73B-CB32-4A42-896D-450BBB0A2B8B}">
      <dsp:nvSpPr>
        <dsp:cNvPr id="0" name=""/>
        <dsp:cNvSpPr/>
      </dsp:nvSpPr>
      <dsp:spPr>
        <a:xfrm>
          <a:off x="380652" y="2575578"/>
          <a:ext cx="6109618" cy="515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31"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mn-lt"/>
              <a:cs typeface="Times New Roman" panose="02020603050405020304" pitchFamily="18" charset="0"/>
            </a:rPr>
            <a:t>Evaluate the current design methods.</a:t>
          </a:r>
        </a:p>
      </dsp:txBody>
      <dsp:txXfrm>
        <a:off x="380652" y="2575578"/>
        <a:ext cx="6109618" cy="515062"/>
      </dsp:txXfrm>
    </dsp:sp>
    <dsp:sp modelId="{7E1C96F0-7DEF-4A54-91FE-74C19A14412F}">
      <dsp:nvSpPr>
        <dsp:cNvPr id="0" name=""/>
        <dsp:cNvSpPr/>
      </dsp:nvSpPr>
      <dsp:spPr>
        <a:xfrm>
          <a:off x="58738" y="2511195"/>
          <a:ext cx="643827" cy="6438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4DA67-52AD-4913-B0D7-B7CF295D984D}">
      <dsp:nvSpPr>
        <dsp:cNvPr id="0" name=""/>
        <dsp:cNvSpPr/>
      </dsp:nvSpPr>
      <dsp:spPr>
        <a:xfrm>
          <a:off x="-3750993" y="-576197"/>
          <a:ext cx="4470986" cy="4470986"/>
        </a:xfrm>
        <a:prstGeom prst="blockArc">
          <a:avLst>
            <a:gd name="adj1" fmla="val 18900000"/>
            <a:gd name="adj2" fmla="val 2700000"/>
            <a:gd name="adj3" fmla="val 483"/>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D3605-6425-486E-B7A0-B2B24F2773AD}">
      <dsp:nvSpPr>
        <dsp:cNvPr id="0" name=""/>
        <dsp:cNvSpPr/>
      </dsp:nvSpPr>
      <dsp:spPr>
        <a:xfrm>
          <a:off x="463003" y="150617"/>
          <a:ext cx="5675468" cy="102620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826"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Times New Roman" panose="02020603050405020304" pitchFamily="18" charset="0"/>
            </a:rPr>
            <a:t>The initial camber was measured immediately after release while the girders were still on the </a:t>
          </a:r>
          <a:r>
            <a:rPr lang="en-US" sz="1800" kern="1200" dirty="0" err="1">
              <a:latin typeface="+mn-lt"/>
              <a:cs typeface="Times New Roman" panose="02020603050405020304" pitchFamily="18" charset="0"/>
            </a:rPr>
            <a:t>prestressing</a:t>
          </a:r>
          <a:r>
            <a:rPr lang="en-US" sz="1800" kern="1200" dirty="0">
              <a:latin typeface="+mn-lt"/>
              <a:cs typeface="Times New Roman" panose="02020603050405020304" pitchFamily="18" charset="0"/>
            </a:rPr>
            <a:t> bed and again immediately after moving the girder to storage yard.</a:t>
          </a:r>
        </a:p>
      </dsp:txBody>
      <dsp:txXfrm>
        <a:off x="463003" y="150617"/>
        <a:ext cx="5675468" cy="1026201"/>
      </dsp:txXfrm>
    </dsp:sp>
    <dsp:sp modelId="{4CE0D47B-F20E-47C6-9CA1-E4475F2B56DE}">
      <dsp:nvSpPr>
        <dsp:cNvPr id="0" name=""/>
        <dsp:cNvSpPr/>
      </dsp:nvSpPr>
      <dsp:spPr>
        <a:xfrm>
          <a:off x="48179" y="248894"/>
          <a:ext cx="829647" cy="82964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1A01D6-35A1-4469-AE1B-357AA00BA249}">
      <dsp:nvSpPr>
        <dsp:cNvPr id="0" name=""/>
        <dsp:cNvSpPr/>
      </dsp:nvSpPr>
      <dsp:spPr>
        <a:xfrm>
          <a:off x="704264" y="1327436"/>
          <a:ext cx="5434206" cy="66371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826"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Times New Roman" panose="02020603050405020304" pitchFamily="18" charset="0"/>
            </a:rPr>
            <a:t>Camber was measured multiple times until the girders were shipped to the job site.</a:t>
          </a:r>
          <a:endParaRPr lang="en-US" sz="1800" kern="1200" dirty="0">
            <a:latin typeface="+mn-lt"/>
          </a:endParaRPr>
        </a:p>
      </dsp:txBody>
      <dsp:txXfrm>
        <a:off x="704264" y="1327436"/>
        <a:ext cx="5434206" cy="663718"/>
      </dsp:txXfrm>
    </dsp:sp>
    <dsp:sp modelId="{A65A63A1-5D3F-4B26-B272-D9DB6FEB37D9}">
      <dsp:nvSpPr>
        <dsp:cNvPr id="0" name=""/>
        <dsp:cNvSpPr/>
      </dsp:nvSpPr>
      <dsp:spPr>
        <a:xfrm>
          <a:off x="289441" y="1244471"/>
          <a:ext cx="829647" cy="82964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FF295-BE94-466F-8F5D-DE91589FA842}">
      <dsp:nvSpPr>
        <dsp:cNvPr id="0" name=""/>
        <dsp:cNvSpPr/>
      </dsp:nvSpPr>
      <dsp:spPr>
        <a:xfrm>
          <a:off x="454717" y="2281717"/>
          <a:ext cx="5675468" cy="66371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826"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Times New Roman" panose="02020603050405020304" pitchFamily="18" charset="0"/>
            </a:rPr>
            <a:t>Once the girders arrived to the bridge site, camber was measured before and after casting the deck.</a:t>
          </a:r>
          <a:endParaRPr lang="en-US" sz="1800" kern="1200" dirty="0">
            <a:latin typeface="+mn-lt"/>
          </a:endParaRPr>
        </a:p>
      </dsp:txBody>
      <dsp:txXfrm>
        <a:off x="454717" y="2281717"/>
        <a:ext cx="5675468" cy="663718"/>
      </dsp:txXfrm>
    </dsp:sp>
    <dsp:sp modelId="{3182CFA8-36A7-454E-A4FD-5E922865F33F}">
      <dsp:nvSpPr>
        <dsp:cNvPr id="0" name=""/>
        <dsp:cNvSpPr/>
      </dsp:nvSpPr>
      <dsp:spPr>
        <a:xfrm>
          <a:off x="48179" y="2240048"/>
          <a:ext cx="829647" cy="82964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5BC5F-DEAB-4B2E-99AD-89517B28380D}"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BAD26-D92D-4B9A-8A90-823FA309549F}" type="slidenum">
              <a:rPr lang="en-US" smtClean="0"/>
              <a:t>‹#›</a:t>
            </a:fld>
            <a:endParaRPr lang="en-US"/>
          </a:p>
        </p:txBody>
      </p:sp>
    </p:spTree>
    <p:extLst>
      <p:ext uri="{BB962C8B-B14F-4D97-AF65-F5344CB8AC3E}">
        <p14:creationId xmlns:p14="http://schemas.microsoft.com/office/powerpoint/2010/main" val="357205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September 21, 2017</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206196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September 21, 2017</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343706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September 21, 2017</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232439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ECE9B5-7347-4F83-8755-4435A7FF2B5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216156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CE9B5-7347-4F83-8755-4435A7FF2B5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36378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CE9B5-7347-4F83-8755-4435A7FF2B5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99451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ECE9B5-7347-4F83-8755-4435A7FF2B5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97652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ECE9B5-7347-4F83-8755-4435A7FF2B5C}"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1875373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ECE9B5-7347-4F83-8755-4435A7FF2B5C}"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357035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CE9B5-7347-4F83-8755-4435A7FF2B5C}"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69854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CE9B5-7347-4F83-8755-4435A7FF2B5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348976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4171871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CE9B5-7347-4F83-8755-4435A7FF2B5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28033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CE9B5-7347-4F83-8755-4435A7FF2B5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1605271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CE9B5-7347-4F83-8755-4435A7FF2B5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5B33D-9C8E-4FF1-A8A9-62F315F528D9}" type="slidenum">
              <a:rPr lang="en-US" smtClean="0"/>
              <a:t>‹#›</a:t>
            </a:fld>
            <a:endParaRPr lang="en-US"/>
          </a:p>
        </p:txBody>
      </p:sp>
    </p:spTree>
    <p:extLst>
      <p:ext uri="{BB962C8B-B14F-4D97-AF65-F5344CB8AC3E}">
        <p14:creationId xmlns:p14="http://schemas.microsoft.com/office/powerpoint/2010/main" val="2121064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2B58CF-7F28-4508-BC88-7572AB85CB5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1289795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B58CF-7F28-4508-BC88-7572AB85CB5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386049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B58CF-7F28-4508-BC88-7572AB85CB5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834624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2B58CF-7F28-4508-BC88-7572AB85CB5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3982636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2B58CF-7F28-4508-BC88-7572AB85CB57}"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1521923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2B58CF-7F28-4508-BC88-7572AB85CB57}"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1972615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58CF-7F28-4508-BC88-7572AB85CB57}"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5569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September 21, 2017</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519226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B58CF-7F28-4508-BC88-7572AB85CB5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4137525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B58CF-7F28-4508-BC88-7572AB85CB5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620521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B58CF-7F28-4508-BC88-7572AB85CB5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2705034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B58CF-7F28-4508-BC88-7572AB85CB5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228-3E1A-4882-9A07-4128AFFCD0DC}" type="slidenum">
              <a:rPr lang="en-US" smtClean="0"/>
              <a:t>‹#›</a:t>
            </a:fld>
            <a:endParaRPr lang="en-US"/>
          </a:p>
        </p:txBody>
      </p:sp>
    </p:spTree>
    <p:extLst>
      <p:ext uri="{BB962C8B-B14F-4D97-AF65-F5344CB8AC3E}">
        <p14:creationId xmlns:p14="http://schemas.microsoft.com/office/powerpoint/2010/main" val="139136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4C86C-F8D6-400E-A025-C964FB66278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209289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4C86C-F8D6-400E-A025-C964FB66278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2506383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4C86C-F8D6-400E-A025-C964FB66278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675998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4C86C-F8D6-400E-A025-C964FB662785}"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4285923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4C86C-F8D6-400E-A025-C964FB662785}"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638830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4C86C-F8D6-400E-A025-C964FB662785}"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152265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September 21, 2017</a:t>
            </a:r>
          </a:p>
        </p:txBody>
      </p:sp>
      <p:sp>
        <p:nvSpPr>
          <p:cNvPr id="6" name="Footer Placeholder 5"/>
          <p:cNvSpPr>
            <a:spLocks noGrp="1"/>
          </p:cNvSpPr>
          <p:nvPr>
            <p:ph type="ftr" sz="quarter" idx="11"/>
          </p:nvPr>
        </p:nvSpPr>
        <p:spPr/>
        <p:txBody>
          <a:bodyPr/>
          <a:lstStyle/>
          <a:p>
            <a:r>
              <a:rPr lang="en-US"/>
              <a:t>Department of Civil Engineering, University of Arkansas</a:t>
            </a:r>
          </a:p>
        </p:txBody>
      </p:sp>
      <p:sp>
        <p:nvSpPr>
          <p:cNvPr id="7" name="Slide Number Placeholder 6"/>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2572950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4C86C-F8D6-400E-A025-C964FB662785}"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3390194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4C86C-F8D6-400E-A025-C964FB662785}"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4072258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4C86C-F8D6-400E-A025-C964FB662785}"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3024248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4C86C-F8D6-400E-A025-C964FB66278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260007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4C86C-F8D6-400E-A025-C964FB66278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5D3E-D493-4DF6-B4E1-ECC105988C3E}" type="slidenum">
              <a:rPr lang="en-US" smtClean="0"/>
              <a:t>‹#›</a:t>
            </a:fld>
            <a:endParaRPr lang="en-US"/>
          </a:p>
        </p:txBody>
      </p:sp>
    </p:spTree>
    <p:extLst>
      <p:ext uri="{BB962C8B-B14F-4D97-AF65-F5344CB8AC3E}">
        <p14:creationId xmlns:p14="http://schemas.microsoft.com/office/powerpoint/2010/main" val="3257170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3F2A6-B3DD-4665-8381-56D4525B3CC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2242267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3F2A6-B3DD-4665-8381-56D4525B3CC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2288436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D3F2A6-B3DD-4665-8381-56D4525B3CC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2791226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3F2A6-B3DD-4665-8381-56D4525B3CC9}"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3900370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3F2A6-B3DD-4665-8381-56D4525B3CC9}"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300202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September 21, 2017</a:t>
            </a:r>
          </a:p>
        </p:txBody>
      </p:sp>
      <p:sp>
        <p:nvSpPr>
          <p:cNvPr id="8" name="Footer Placeholder 7"/>
          <p:cNvSpPr>
            <a:spLocks noGrp="1"/>
          </p:cNvSpPr>
          <p:nvPr>
            <p:ph type="ftr" sz="quarter" idx="11"/>
          </p:nvPr>
        </p:nvSpPr>
        <p:spPr/>
        <p:txBody>
          <a:bodyPr/>
          <a:lstStyle/>
          <a:p>
            <a:r>
              <a:rPr lang="en-US"/>
              <a:t>Department of Civil Engineering, University of Arkansas</a:t>
            </a:r>
          </a:p>
        </p:txBody>
      </p:sp>
      <p:sp>
        <p:nvSpPr>
          <p:cNvPr id="9" name="Slide Number Placeholder 8"/>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3673162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3F2A6-B3DD-4665-8381-56D4525B3CC9}"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2793733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3F2A6-B3DD-4665-8381-56D4525B3CC9}"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2427945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3F2A6-B3DD-4665-8381-56D4525B3CC9}"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323857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3F2A6-B3DD-4665-8381-56D4525B3CC9}"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1995658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3F2A6-B3DD-4665-8381-56D4525B3CC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511427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3F2A6-B3DD-4665-8381-56D4525B3CC9}"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75E41-8A91-4B07-9B4E-E3C6C98D11F1}" type="slidenum">
              <a:rPr lang="en-US" smtClean="0"/>
              <a:t>‹#›</a:t>
            </a:fld>
            <a:endParaRPr lang="en-US"/>
          </a:p>
        </p:txBody>
      </p:sp>
    </p:spTree>
    <p:extLst>
      <p:ext uri="{BB962C8B-B14F-4D97-AF65-F5344CB8AC3E}">
        <p14:creationId xmlns:p14="http://schemas.microsoft.com/office/powerpoint/2010/main" val="3147473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53F851-5529-4BDC-99E4-F29AC212EE6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3624469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3F851-5529-4BDC-99E4-F29AC212EE6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2524822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53F851-5529-4BDC-99E4-F29AC212EE6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1606737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53F851-5529-4BDC-99E4-F29AC212EE6F}"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393131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September 21, 2017</a:t>
            </a:r>
          </a:p>
        </p:txBody>
      </p:sp>
      <p:sp>
        <p:nvSpPr>
          <p:cNvPr id="4" name="Footer Placeholder 3"/>
          <p:cNvSpPr>
            <a:spLocks noGrp="1"/>
          </p:cNvSpPr>
          <p:nvPr>
            <p:ph type="ftr" sz="quarter" idx="11"/>
          </p:nvPr>
        </p:nvSpPr>
        <p:spPr/>
        <p:txBody>
          <a:bodyPr/>
          <a:lstStyle/>
          <a:p>
            <a:r>
              <a:rPr lang="en-US"/>
              <a:t>Department of Civil Engineering, University of Arkansas</a:t>
            </a:r>
          </a:p>
        </p:txBody>
      </p:sp>
      <p:sp>
        <p:nvSpPr>
          <p:cNvPr id="5" name="Slide Number Placeholder 4"/>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1955945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53F851-5529-4BDC-99E4-F29AC212EE6F}"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12611181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53F851-5529-4BDC-99E4-F29AC212EE6F}"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2769617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F851-5529-4BDC-99E4-F29AC212EE6F}"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1362417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3F851-5529-4BDC-99E4-F29AC212EE6F}"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1399594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3F851-5529-4BDC-99E4-F29AC212EE6F}"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3430576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3F851-5529-4BDC-99E4-F29AC212EE6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1308849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3F851-5529-4BDC-99E4-F29AC212EE6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6714-AAD7-41FA-A066-818E32EA11EC}" type="slidenum">
              <a:rPr lang="en-US" smtClean="0"/>
              <a:t>‹#›</a:t>
            </a:fld>
            <a:endParaRPr lang="en-US"/>
          </a:p>
        </p:txBody>
      </p:sp>
    </p:spTree>
    <p:extLst>
      <p:ext uri="{BB962C8B-B14F-4D97-AF65-F5344CB8AC3E}">
        <p14:creationId xmlns:p14="http://schemas.microsoft.com/office/powerpoint/2010/main" val="110487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21, 2017</a:t>
            </a:r>
          </a:p>
        </p:txBody>
      </p:sp>
      <p:sp>
        <p:nvSpPr>
          <p:cNvPr id="3" name="Footer Placeholder 2"/>
          <p:cNvSpPr>
            <a:spLocks noGrp="1"/>
          </p:cNvSpPr>
          <p:nvPr>
            <p:ph type="ftr" sz="quarter" idx="11"/>
          </p:nvPr>
        </p:nvSpPr>
        <p:spPr/>
        <p:txBody>
          <a:bodyPr/>
          <a:lstStyle/>
          <a:p>
            <a:r>
              <a:rPr lang="en-US"/>
              <a:t>Department of Civil Engineering, University of Arkansas</a:t>
            </a:r>
          </a:p>
        </p:txBody>
      </p:sp>
      <p:sp>
        <p:nvSpPr>
          <p:cNvPr id="4" name="Slide Number Placeholder 3"/>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20727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September 21, 2017</a:t>
            </a:r>
          </a:p>
        </p:txBody>
      </p:sp>
      <p:sp>
        <p:nvSpPr>
          <p:cNvPr id="6" name="Footer Placeholder 5"/>
          <p:cNvSpPr>
            <a:spLocks noGrp="1"/>
          </p:cNvSpPr>
          <p:nvPr>
            <p:ph type="ftr" sz="quarter" idx="11"/>
          </p:nvPr>
        </p:nvSpPr>
        <p:spPr/>
        <p:txBody>
          <a:bodyPr/>
          <a:lstStyle/>
          <a:p>
            <a:r>
              <a:rPr lang="en-US"/>
              <a:t>Department of Civil Engineering, University of Arkansas</a:t>
            </a:r>
          </a:p>
        </p:txBody>
      </p:sp>
      <p:sp>
        <p:nvSpPr>
          <p:cNvPr id="7" name="Slide Number Placeholder 6"/>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190073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September 21, 2017</a:t>
            </a:r>
          </a:p>
        </p:txBody>
      </p:sp>
      <p:sp>
        <p:nvSpPr>
          <p:cNvPr id="6" name="Footer Placeholder 5"/>
          <p:cNvSpPr>
            <a:spLocks noGrp="1"/>
          </p:cNvSpPr>
          <p:nvPr>
            <p:ph type="ftr" sz="quarter" idx="11"/>
          </p:nvPr>
        </p:nvSpPr>
        <p:spPr/>
        <p:txBody>
          <a:bodyPr/>
          <a:lstStyle/>
          <a:p>
            <a:r>
              <a:rPr lang="en-US"/>
              <a:t>Department of Civil Engineering, University of Arkansas</a:t>
            </a:r>
          </a:p>
        </p:txBody>
      </p:sp>
      <p:sp>
        <p:nvSpPr>
          <p:cNvPr id="7" name="Slide Number Placeholder 6"/>
          <p:cNvSpPr>
            <a:spLocks noGrp="1"/>
          </p:cNvSpPr>
          <p:nvPr>
            <p:ph type="sldNum" sz="quarter" idx="12"/>
          </p:nvPr>
        </p:nvSpPr>
        <p:spPr/>
        <p:txBody>
          <a:bodyPr/>
          <a:lstStyle/>
          <a:p>
            <a:fld id="{D6250E04-6916-483F-8912-E3122841C443}" type="slidenum">
              <a:rPr lang="en-US" smtClean="0"/>
              <a:t>‹#›</a:t>
            </a:fld>
            <a:endParaRPr lang="en-US"/>
          </a:p>
        </p:txBody>
      </p:sp>
    </p:spTree>
    <p:extLst>
      <p:ext uri="{BB962C8B-B14F-4D97-AF65-F5344CB8AC3E}">
        <p14:creationId xmlns:p14="http://schemas.microsoft.com/office/powerpoint/2010/main" val="394595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September 21, 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Civil Engineering, University of Arkansas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50E04-6916-483F-8912-E3122841C443}" type="slidenum">
              <a:rPr lang="en-US" smtClean="0"/>
              <a:t>‹#›</a:t>
            </a:fld>
            <a:endParaRPr lang="en-US"/>
          </a:p>
        </p:txBody>
      </p:sp>
    </p:spTree>
    <p:extLst>
      <p:ext uri="{BB962C8B-B14F-4D97-AF65-F5344CB8AC3E}">
        <p14:creationId xmlns:p14="http://schemas.microsoft.com/office/powerpoint/2010/main" val="408557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E9B5-7347-4F83-8755-4435A7FF2B5C}"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5B33D-9C8E-4FF1-A8A9-62F315F528D9}" type="slidenum">
              <a:rPr lang="en-US" smtClean="0"/>
              <a:t>‹#›</a:t>
            </a:fld>
            <a:endParaRPr lang="en-US"/>
          </a:p>
        </p:txBody>
      </p:sp>
    </p:spTree>
    <p:extLst>
      <p:ext uri="{BB962C8B-B14F-4D97-AF65-F5344CB8AC3E}">
        <p14:creationId xmlns:p14="http://schemas.microsoft.com/office/powerpoint/2010/main" val="2438793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58CF-7F28-4508-BC88-7572AB85CB57}"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36228-3E1A-4882-9A07-4128AFFCD0DC}" type="slidenum">
              <a:rPr lang="en-US" smtClean="0"/>
              <a:t>‹#›</a:t>
            </a:fld>
            <a:endParaRPr lang="en-US"/>
          </a:p>
        </p:txBody>
      </p:sp>
    </p:spTree>
    <p:extLst>
      <p:ext uri="{BB962C8B-B14F-4D97-AF65-F5344CB8AC3E}">
        <p14:creationId xmlns:p14="http://schemas.microsoft.com/office/powerpoint/2010/main" val="1578818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4C86C-F8D6-400E-A025-C964FB662785}"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5D3E-D493-4DF6-B4E1-ECC105988C3E}" type="slidenum">
              <a:rPr lang="en-US" smtClean="0"/>
              <a:t>‹#›</a:t>
            </a:fld>
            <a:endParaRPr lang="en-US"/>
          </a:p>
        </p:txBody>
      </p:sp>
    </p:spTree>
    <p:extLst>
      <p:ext uri="{BB962C8B-B14F-4D97-AF65-F5344CB8AC3E}">
        <p14:creationId xmlns:p14="http://schemas.microsoft.com/office/powerpoint/2010/main" val="17518130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3F2A6-B3DD-4665-8381-56D4525B3CC9}"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75E41-8A91-4B07-9B4E-E3C6C98D11F1}" type="slidenum">
              <a:rPr lang="en-US" smtClean="0"/>
              <a:t>‹#›</a:t>
            </a:fld>
            <a:endParaRPr lang="en-US"/>
          </a:p>
        </p:txBody>
      </p:sp>
    </p:spTree>
    <p:extLst>
      <p:ext uri="{BB962C8B-B14F-4D97-AF65-F5344CB8AC3E}">
        <p14:creationId xmlns:p14="http://schemas.microsoft.com/office/powerpoint/2010/main" val="15136408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3F851-5529-4BDC-99E4-F29AC212EE6F}"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D6714-AAD7-41FA-A066-818E32EA11EC}" type="slidenum">
              <a:rPr lang="en-US" smtClean="0"/>
              <a:t>‹#›</a:t>
            </a:fld>
            <a:endParaRPr lang="en-US"/>
          </a:p>
        </p:txBody>
      </p:sp>
    </p:spTree>
    <p:extLst>
      <p:ext uri="{BB962C8B-B14F-4D97-AF65-F5344CB8AC3E}">
        <p14:creationId xmlns:p14="http://schemas.microsoft.com/office/powerpoint/2010/main" val="12164989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709738"/>
            <a:ext cx="10515600" cy="2338387"/>
          </a:xfrm>
        </p:spPr>
        <p:txBody>
          <a:bodyPr>
            <a:normAutofit fontScale="90000"/>
          </a:bodyPr>
          <a:lstStyle/>
          <a:p>
            <a:pPr algn="ctr"/>
            <a:r>
              <a:rPr lang="en-US" dirty="0"/>
              <a:t>Estimating Camber, Deflection, and </a:t>
            </a:r>
            <a:r>
              <a:rPr lang="en-US" dirty="0" err="1"/>
              <a:t>Prestress</a:t>
            </a:r>
            <a:r>
              <a:rPr lang="en-US" dirty="0"/>
              <a:t> Losses in Precast, </a:t>
            </a:r>
            <a:r>
              <a:rPr lang="en-US" dirty="0" err="1"/>
              <a:t>Prestressed</a:t>
            </a:r>
            <a:r>
              <a:rPr lang="en-US" dirty="0"/>
              <a:t> Bridge Girders, TRC 1606</a:t>
            </a:r>
          </a:p>
        </p:txBody>
      </p:sp>
      <p:sp>
        <p:nvSpPr>
          <p:cNvPr id="4" name="Text Placeholder 3"/>
          <p:cNvSpPr>
            <a:spLocks noGrp="1"/>
          </p:cNvSpPr>
          <p:nvPr>
            <p:ph type="body" idx="1"/>
          </p:nvPr>
        </p:nvSpPr>
        <p:spPr/>
        <p:txBody>
          <a:bodyPr/>
          <a:lstStyle/>
          <a:p>
            <a:pPr algn="ctr"/>
            <a:r>
              <a:rPr lang="en-US" sz="2800" dirty="0">
                <a:solidFill>
                  <a:schemeClr val="tx1"/>
                </a:solidFill>
                <a:cs typeface="Times New Roman" panose="02020603050405020304" pitchFamily="18" charset="0"/>
              </a:rPr>
              <a:t>Ahmed Al-Mohammedi</a:t>
            </a:r>
          </a:p>
          <a:p>
            <a:pPr algn="ctr"/>
            <a:r>
              <a:rPr lang="en-US" sz="2800" dirty="0">
                <a:solidFill>
                  <a:schemeClr val="tx1"/>
                </a:solidFill>
                <a:cs typeface="Times New Roman" panose="02020603050405020304" pitchFamily="18" charset="0"/>
              </a:rPr>
              <a:t>Micah Hale</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1</a:t>
            </a:fld>
            <a:endParaRPr lang="en-US"/>
          </a:p>
        </p:txBody>
      </p:sp>
    </p:spTree>
    <p:extLst>
      <p:ext uri="{BB962C8B-B14F-4D97-AF65-F5344CB8AC3E}">
        <p14:creationId xmlns:p14="http://schemas.microsoft.com/office/powerpoint/2010/main" val="1872631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p:txBody>
          <a:bodyPr/>
          <a:lstStyle/>
          <a:p>
            <a:r>
              <a:rPr lang="en-US" dirty="0"/>
              <a:t>All camber/deflection calculations are estimates</a:t>
            </a:r>
          </a:p>
          <a:p>
            <a:pPr lvl="1"/>
            <a:r>
              <a:rPr lang="en-US" dirty="0"/>
              <a:t>Affected by uncertainties relating to material properties</a:t>
            </a:r>
          </a:p>
          <a:p>
            <a:pPr lvl="1"/>
            <a:r>
              <a:rPr lang="en-US" dirty="0"/>
              <a:t>Time dependent </a:t>
            </a:r>
          </a:p>
          <a:p>
            <a:pPr lvl="1"/>
            <a:r>
              <a:rPr lang="en-US" dirty="0"/>
              <a:t>Temperature</a:t>
            </a:r>
          </a:p>
          <a:p>
            <a:pPr lvl="1"/>
            <a:r>
              <a:rPr lang="en-US" dirty="0"/>
              <a:t>Humidity</a:t>
            </a:r>
          </a:p>
          <a:p>
            <a:pPr lvl="1"/>
            <a:r>
              <a:rPr lang="en-US" dirty="0"/>
              <a:t>Load application</a:t>
            </a:r>
          </a:p>
          <a:p>
            <a:endParaRPr lang="en-US" dirty="0"/>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B3E2B262-6A09-4992-BE69-1C7626563D37}" type="slidenum">
              <a:rPr lang="en-US" smtClean="0"/>
              <a:t>10</a:t>
            </a:fld>
            <a:endParaRPr lang="en-US"/>
          </a:p>
        </p:txBody>
      </p:sp>
      <p:pic>
        <p:nvPicPr>
          <p:cNvPr id="9" name="Content Placeholder 10"/>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97020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n-lt"/>
                <a:cs typeface="Times New Roman" panose="02020603050405020304" pitchFamily="18" charset="0"/>
              </a:rPr>
              <a:t>Research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2005359"/>
              </p:ext>
            </p:extLst>
          </p:nvPr>
        </p:nvGraphicFramePr>
        <p:xfrm>
          <a:off x="2533650" y="2759900"/>
          <a:ext cx="6534150" cy="334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6771" y="1436461"/>
            <a:ext cx="10878458" cy="1446550"/>
          </a:xfrm>
          <a:prstGeom prst="rect">
            <a:avLst/>
          </a:prstGeom>
          <a:noFill/>
        </p:spPr>
        <p:txBody>
          <a:bodyPr wrap="square" rtlCol="0">
            <a:spAutoFit/>
          </a:bodyPr>
          <a:lstStyle/>
          <a:p>
            <a:r>
              <a:rPr lang="en-US" sz="2400" dirty="0">
                <a:cs typeface="Times New Roman" panose="02020603050405020304" pitchFamily="18" charset="0"/>
              </a:rPr>
              <a:t>Several visits were made to two plants which are: </a:t>
            </a:r>
            <a:r>
              <a:rPr lang="en-US" sz="2400" b="1" dirty="0">
                <a:solidFill>
                  <a:srgbClr val="C00000"/>
                </a:solidFill>
                <a:cs typeface="Times New Roman" panose="02020603050405020304" pitchFamily="18" charset="0"/>
              </a:rPr>
              <a:t>(1) </a:t>
            </a:r>
            <a:r>
              <a:rPr lang="en-US" sz="2400" dirty="0" err="1">
                <a:cs typeface="Times New Roman" panose="02020603050405020304" pitchFamily="18" charset="0"/>
              </a:rPr>
              <a:t>Coreslab</a:t>
            </a:r>
            <a:r>
              <a:rPr lang="en-US" sz="2400" dirty="0">
                <a:cs typeface="Times New Roman" panose="02020603050405020304" pitchFamily="18" charset="0"/>
              </a:rPr>
              <a:t> Structures in Tulsa, OK </a:t>
            </a:r>
            <a:r>
              <a:rPr lang="en-US" sz="2400" b="1" dirty="0">
                <a:solidFill>
                  <a:srgbClr val="C00000"/>
                </a:solidFill>
                <a:cs typeface="Times New Roman" panose="02020603050405020304" pitchFamily="18" charset="0"/>
              </a:rPr>
              <a:t>(2) </a:t>
            </a:r>
            <a:r>
              <a:rPr lang="en-US" sz="2400" dirty="0">
                <a:cs typeface="Times New Roman" panose="02020603050405020304" pitchFamily="18" charset="0"/>
              </a:rPr>
              <a:t>JJ Ferguson </a:t>
            </a:r>
            <a:r>
              <a:rPr lang="en-US" sz="2400" dirty="0" err="1">
                <a:cs typeface="Times New Roman" panose="02020603050405020304" pitchFamily="18" charset="0"/>
              </a:rPr>
              <a:t>Prestress</a:t>
            </a:r>
            <a:r>
              <a:rPr lang="en-US" sz="2400" dirty="0">
                <a:cs typeface="Times New Roman" panose="02020603050405020304" pitchFamily="18" charset="0"/>
              </a:rPr>
              <a:t>/Precast in Greenwood, MS. </a:t>
            </a:r>
          </a:p>
          <a:p>
            <a:endParaRPr lang="en-US" sz="2000" dirty="0">
              <a:cs typeface="Times New Roman" panose="02020603050405020304" pitchFamily="18" charset="0"/>
            </a:endParaRPr>
          </a:p>
          <a:p>
            <a:r>
              <a:rPr lang="en-US" sz="2000" dirty="0">
                <a:cs typeface="Times New Roman" panose="02020603050405020304" pitchFamily="18" charset="0"/>
              </a:rPr>
              <a:t>The objectives from these visits are to:</a:t>
            </a:r>
          </a:p>
        </p:txBody>
      </p:sp>
      <p:sp>
        <p:nvSpPr>
          <p:cNvPr id="6" name="Footer Placeholder 5"/>
          <p:cNvSpPr>
            <a:spLocks noGrp="1"/>
          </p:cNvSpPr>
          <p:nvPr>
            <p:ph type="ftr" sz="quarter" idx="11"/>
          </p:nvPr>
        </p:nvSpPr>
        <p:spPr/>
        <p:txBody>
          <a:bodyPr/>
          <a:lstStyle/>
          <a:p>
            <a:r>
              <a:rPr lang="en-US"/>
              <a:t>Department of Civil Engineering, University of Arkansas</a:t>
            </a:r>
          </a:p>
        </p:txBody>
      </p:sp>
      <p:sp>
        <p:nvSpPr>
          <p:cNvPr id="7" name="Slide Number Placeholder 6"/>
          <p:cNvSpPr>
            <a:spLocks noGrp="1"/>
          </p:cNvSpPr>
          <p:nvPr>
            <p:ph type="sldNum" sz="quarter" idx="12"/>
          </p:nvPr>
        </p:nvSpPr>
        <p:spPr/>
        <p:txBody>
          <a:bodyPr/>
          <a:lstStyle/>
          <a:p>
            <a:fld id="{D6250E04-6916-483F-8912-E3122841C443}" type="slidenum">
              <a:rPr lang="en-US" smtClean="0"/>
              <a:t>11</a:t>
            </a:fld>
            <a:endParaRPr lang="en-US"/>
          </a:p>
        </p:txBody>
      </p:sp>
    </p:spTree>
    <p:extLst>
      <p:ext uri="{BB962C8B-B14F-4D97-AF65-F5344CB8AC3E}">
        <p14:creationId xmlns:p14="http://schemas.microsoft.com/office/powerpoint/2010/main" val="2292452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3678" y="0"/>
            <a:ext cx="5988322" cy="336843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721" y="3471250"/>
            <a:ext cx="6002279" cy="3370113"/>
          </a:xfrm>
          <a:prstGeom prst="rect">
            <a:avLst/>
          </a:prstGeom>
        </p:spPr>
      </p:pic>
      <p:sp>
        <p:nvSpPr>
          <p:cNvPr id="14" name="TextBox 13"/>
          <p:cNvSpPr txBox="1"/>
          <p:nvPr/>
        </p:nvSpPr>
        <p:spPr>
          <a:xfrm>
            <a:off x="6317935" y="92332"/>
            <a:ext cx="1079229" cy="461665"/>
          </a:xfrm>
          <a:prstGeom prst="rect">
            <a:avLst/>
          </a:prstGeom>
          <a:solidFill>
            <a:schemeClr val="bg1"/>
          </a:solidFill>
        </p:spPr>
        <p:txBody>
          <a:bodyPr wrap="square" rtlCol="0">
            <a:spAutoFit/>
          </a:bodyPr>
          <a:lstStyle/>
          <a:p>
            <a:r>
              <a:rPr lang="en-US" sz="2400" b="1" dirty="0">
                <a:cs typeface="Times New Roman" panose="02020603050405020304" pitchFamily="18" charset="0"/>
              </a:rPr>
              <a:t>Type II</a:t>
            </a:r>
          </a:p>
        </p:txBody>
      </p:sp>
      <p:sp>
        <p:nvSpPr>
          <p:cNvPr id="15" name="TextBox 14"/>
          <p:cNvSpPr txBox="1"/>
          <p:nvPr/>
        </p:nvSpPr>
        <p:spPr>
          <a:xfrm>
            <a:off x="6279834" y="3469452"/>
            <a:ext cx="1155430" cy="461665"/>
          </a:xfrm>
          <a:prstGeom prst="rect">
            <a:avLst/>
          </a:prstGeom>
          <a:solidFill>
            <a:schemeClr val="bg1"/>
          </a:solidFill>
        </p:spPr>
        <p:txBody>
          <a:bodyPr wrap="square" rtlCol="0">
            <a:spAutoFit/>
          </a:bodyPr>
          <a:lstStyle/>
          <a:p>
            <a:r>
              <a:rPr lang="en-US" sz="2400" b="1" dirty="0">
                <a:cs typeface="Times New Roman" panose="02020603050405020304" pitchFamily="18" charset="0"/>
              </a:rPr>
              <a:t>Type III</a:t>
            </a:r>
          </a:p>
        </p:txBody>
      </p:sp>
      <p:sp>
        <p:nvSpPr>
          <p:cNvPr id="7" name="TextBox 6"/>
          <p:cNvSpPr txBox="1"/>
          <p:nvPr/>
        </p:nvSpPr>
        <p:spPr>
          <a:xfrm>
            <a:off x="10018364" y="92332"/>
            <a:ext cx="2068861" cy="646331"/>
          </a:xfrm>
          <a:prstGeom prst="rect">
            <a:avLst/>
          </a:prstGeom>
          <a:solidFill>
            <a:schemeClr val="bg1"/>
          </a:solidFill>
        </p:spPr>
        <p:txBody>
          <a:bodyPr wrap="square" rtlCol="0">
            <a:spAutoFit/>
          </a:bodyPr>
          <a:lstStyle/>
          <a:p>
            <a:r>
              <a:rPr lang="en-US" dirty="0" err="1">
                <a:cs typeface="Times New Roman" panose="02020603050405020304" pitchFamily="18" charset="0"/>
              </a:rPr>
              <a:t>Coreslab</a:t>
            </a:r>
            <a:r>
              <a:rPr lang="en-US" dirty="0">
                <a:cs typeface="Times New Roman" panose="02020603050405020304" pitchFamily="18" charset="0"/>
              </a:rPr>
              <a:t> Structures Tulsa, OK</a:t>
            </a:r>
          </a:p>
        </p:txBody>
      </p:sp>
      <p:sp>
        <p:nvSpPr>
          <p:cNvPr id="8" name="TextBox 7"/>
          <p:cNvSpPr txBox="1"/>
          <p:nvPr/>
        </p:nvSpPr>
        <p:spPr>
          <a:xfrm>
            <a:off x="6317935" y="6047130"/>
            <a:ext cx="2068861" cy="646331"/>
          </a:xfrm>
          <a:prstGeom prst="rect">
            <a:avLst/>
          </a:prstGeom>
          <a:solidFill>
            <a:schemeClr val="bg1"/>
          </a:solidFill>
        </p:spPr>
        <p:txBody>
          <a:bodyPr wrap="square" rtlCol="0">
            <a:spAutoFit/>
          </a:bodyPr>
          <a:lstStyle/>
          <a:p>
            <a:r>
              <a:rPr lang="en-US" b="1" dirty="0" err="1">
                <a:cs typeface="Times New Roman" panose="02020603050405020304" pitchFamily="18" charset="0"/>
              </a:rPr>
              <a:t>Coreslab</a:t>
            </a:r>
            <a:r>
              <a:rPr lang="en-US" b="1" dirty="0">
                <a:cs typeface="Times New Roman" panose="02020603050405020304" pitchFamily="18" charset="0"/>
              </a:rPr>
              <a:t> Structures Tulsa, OK</a:t>
            </a:r>
          </a:p>
        </p:txBody>
      </p:sp>
      <p:sp>
        <p:nvSpPr>
          <p:cNvPr id="5" name="Rectangle 4"/>
          <p:cNvSpPr/>
          <p:nvPr/>
        </p:nvSpPr>
        <p:spPr>
          <a:xfrm>
            <a:off x="221935" y="5067148"/>
            <a:ext cx="6096000" cy="1200329"/>
          </a:xfrm>
          <a:prstGeom prst="rect">
            <a:avLst/>
          </a:prstGeom>
        </p:spPr>
        <p:txBody>
          <a:bodyPr>
            <a:spAutoFit/>
          </a:bodyPr>
          <a:lstStyle/>
          <a:p>
            <a:pPr marL="342900" indent="-342900">
              <a:buFont typeface="Arial" panose="020B0604020202020204" pitchFamily="34" charset="0"/>
              <a:buChar char="•"/>
            </a:pPr>
            <a:r>
              <a:rPr lang="en-US" sz="2400" dirty="0">
                <a:cs typeface="Times New Roman" panose="02020603050405020304" pitchFamily="18" charset="0"/>
              </a:rPr>
              <a:t>Girders are for the job No. CA0901 HWY. 264 – over New Hope Rd. &amp; Blossom Way CR. Benton County, Rogers, AR </a:t>
            </a:r>
          </a:p>
        </p:txBody>
      </p:sp>
      <p:sp>
        <p:nvSpPr>
          <p:cNvPr id="6" name="Rectangle 5"/>
          <p:cNvSpPr/>
          <p:nvPr/>
        </p:nvSpPr>
        <p:spPr>
          <a:xfrm>
            <a:off x="204414" y="1987004"/>
            <a:ext cx="4333556" cy="1200329"/>
          </a:xfrm>
          <a:prstGeom prst="rect">
            <a:avLst/>
          </a:prstGeom>
        </p:spPr>
        <p:txBody>
          <a:bodyPr wrap="square">
            <a:spAutoFit/>
          </a:bodyPr>
          <a:lstStyle/>
          <a:p>
            <a:pPr marL="285750" lvl="0" indent="-285750">
              <a:buFont typeface="Arial" panose="020B0604020202020204" pitchFamily="34" charset="0"/>
              <a:buChar char="•"/>
            </a:pPr>
            <a:r>
              <a:rPr lang="en-US" sz="2400" dirty="0">
                <a:cs typeface="Times New Roman" panose="02020603050405020304" pitchFamily="18" charset="0"/>
              </a:rPr>
              <a:t>Two Type II Girders</a:t>
            </a:r>
          </a:p>
          <a:p>
            <a:pPr marL="742950" lvl="1" indent="-285750">
              <a:buFont typeface="Arial" panose="020B0604020202020204" pitchFamily="34" charset="0"/>
              <a:buChar char="•"/>
            </a:pPr>
            <a:r>
              <a:rPr lang="en-US" sz="2400" dirty="0">
                <a:cs typeface="Times New Roman" panose="02020603050405020304" pitchFamily="18" charset="0"/>
              </a:rPr>
              <a:t>Length = 42ft</a:t>
            </a:r>
          </a:p>
          <a:p>
            <a:pPr marL="742950" lvl="1" indent="-285750">
              <a:buFont typeface="Arial" panose="020B0604020202020204" pitchFamily="34" charset="0"/>
              <a:buChar char="•"/>
            </a:pPr>
            <a:r>
              <a:rPr lang="en-US" sz="2400" dirty="0">
                <a:cs typeface="Times New Roman" panose="02020603050405020304" pitchFamily="18" charset="0"/>
              </a:rPr>
              <a:t>Strands = 10 - 1/2 in. Ø</a:t>
            </a:r>
          </a:p>
        </p:txBody>
      </p:sp>
      <p:sp>
        <p:nvSpPr>
          <p:cNvPr id="13" name="Rectangle 12"/>
          <p:cNvSpPr/>
          <p:nvPr/>
        </p:nvSpPr>
        <p:spPr>
          <a:xfrm>
            <a:off x="204414" y="3266900"/>
            <a:ext cx="4503113" cy="1569660"/>
          </a:xfrm>
          <a:prstGeom prst="rect">
            <a:avLst/>
          </a:prstGeom>
        </p:spPr>
        <p:txBody>
          <a:bodyPr wrap="square">
            <a:spAutoFit/>
          </a:bodyPr>
          <a:lstStyle/>
          <a:p>
            <a:pPr marL="342900" lvl="0" indent="-342900">
              <a:buFont typeface="Arial" panose="020B0604020202020204" pitchFamily="34" charset="0"/>
              <a:buChar char="•"/>
            </a:pPr>
            <a:r>
              <a:rPr lang="en-US" sz="2400" dirty="0">
                <a:cs typeface="Times New Roman" panose="02020603050405020304" pitchFamily="18" charset="0"/>
              </a:rPr>
              <a:t>Two Type III Girders were instrumented.</a:t>
            </a:r>
          </a:p>
          <a:p>
            <a:pPr marL="800100" lvl="1" indent="-342900">
              <a:buFont typeface="Arial" panose="020B0604020202020204" pitchFamily="34" charset="0"/>
              <a:buChar char="•"/>
            </a:pPr>
            <a:r>
              <a:rPr lang="en-US" sz="2400" dirty="0">
                <a:cs typeface="Times New Roman" panose="02020603050405020304" pitchFamily="18" charset="0"/>
              </a:rPr>
              <a:t> Length = 63ft</a:t>
            </a:r>
          </a:p>
          <a:p>
            <a:pPr marL="800100" lvl="1" indent="-342900">
              <a:buFont typeface="Arial" panose="020B0604020202020204" pitchFamily="34" charset="0"/>
              <a:buChar char="•"/>
            </a:pPr>
            <a:r>
              <a:rPr lang="en-US" sz="2400" dirty="0">
                <a:cs typeface="Times New Roman" panose="02020603050405020304" pitchFamily="18" charset="0"/>
              </a:rPr>
              <a:t>Strands = 26 - 1/2 in. Ø</a:t>
            </a:r>
          </a:p>
        </p:txBody>
      </p:sp>
      <p:sp>
        <p:nvSpPr>
          <p:cNvPr id="16" name="Title 1"/>
          <p:cNvSpPr txBox="1">
            <a:spLocks/>
          </p:cNvSpPr>
          <p:nvPr/>
        </p:nvSpPr>
        <p:spPr>
          <a:xfrm>
            <a:off x="221935" y="1122607"/>
            <a:ext cx="5967786" cy="11674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latin typeface="+mn-lt"/>
                <a:cs typeface="Times New Roman" panose="02020603050405020304" pitchFamily="18" charset="0"/>
              </a:rPr>
              <a:t>Nine AASHTO girders were instrumented at two </a:t>
            </a:r>
            <a:r>
              <a:rPr lang="en-US" sz="2400" dirty="0" err="1">
                <a:latin typeface="+mn-lt"/>
                <a:cs typeface="Times New Roman" panose="02020603050405020304" pitchFamily="18" charset="0"/>
              </a:rPr>
              <a:t>precasting</a:t>
            </a:r>
            <a:r>
              <a:rPr lang="en-US" sz="2400" dirty="0">
                <a:latin typeface="+mn-lt"/>
                <a:cs typeface="Times New Roman" panose="02020603050405020304" pitchFamily="18" charset="0"/>
              </a:rPr>
              <a:t> plants (Tulsa, OK &amp; Greenwood, MS):</a:t>
            </a:r>
          </a:p>
          <a:p>
            <a:endParaRPr lang="en-US" sz="2000" b="1" dirty="0">
              <a:solidFill>
                <a:srgbClr val="C00000"/>
              </a:solidFill>
              <a:latin typeface="Times New Roman" panose="02020603050405020304" pitchFamily="18" charset="0"/>
              <a:cs typeface="Times New Roman" panose="02020603050405020304" pitchFamily="18" charset="0"/>
            </a:endParaRPr>
          </a:p>
          <a:p>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D6250E04-6916-483F-8912-E3122841C443}" type="slidenum">
              <a:rPr lang="en-US" smtClean="0"/>
              <a:t>12</a:t>
            </a:fld>
            <a:endParaRPr lang="en-US"/>
          </a:p>
        </p:txBody>
      </p:sp>
    </p:spTree>
    <p:extLst>
      <p:ext uri="{BB962C8B-B14F-4D97-AF65-F5344CB8AC3E}">
        <p14:creationId xmlns:p14="http://schemas.microsoft.com/office/powerpoint/2010/main" val="362067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8859" y="-20057"/>
            <a:ext cx="6073139" cy="3416141"/>
          </a:xfrm>
          <a:prstGeom prst="rect">
            <a:avLst/>
          </a:prstGeom>
        </p:spPr>
      </p:pic>
      <p:sp>
        <p:nvSpPr>
          <p:cNvPr id="11" name="TextBox 10"/>
          <p:cNvSpPr txBox="1"/>
          <p:nvPr/>
        </p:nvSpPr>
        <p:spPr>
          <a:xfrm>
            <a:off x="6243646" y="46165"/>
            <a:ext cx="1215391" cy="461665"/>
          </a:xfrm>
          <a:prstGeom prst="rect">
            <a:avLst/>
          </a:prstGeom>
          <a:solidFill>
            <a:schemeClr val="bg1"/>
          </a:solidFill>
        </p:spPr>
        <p:txBody>
          <a:bodyPr wrap="square" rtlCol="0">
            <a:spAutoFit/>
          </a:bodyPr>
          <a:lstStyle/>
          <a:p>
            <a:r>
              <a:rPr lang="en-US" sz="2400" b="1" dirty="0">
                <a:cs typeface="Times New Roman" panose="02020603050405020304" pitchFamily="18" charset="0"/>
              </a:rPr>
              <a:t>Type IV</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857" y="3416141"/>
            <a:ext cx="6073141" cy="3416142"/>
          </a:xfrm>
          <a:prstGeom prst="rect">
            <a:avLst/>
          </a:prstGeom>
        </p:spPr>
      </p:pic>
      <p:sp>
        <p:nvSpPr>
          <p:cNvPr id="10" name="TextBox 9"/>
          <p:cNvSpPr txBox="1"/>
          <p:nvPr/>
        </p:nvSpPr>
        <p:spPr>
          <a:xfrm>
            <a:off x="6272221" y="3477695"/>
            <a:ext cx="1186816" cy="461665"/>
          </a:xfrm>
          <a:prstGeom prst="rect">
            <a:avLst/>
          </a:prstGeom>
          <a:solidFill>
            <a:schemeClr val="bg1"/>
          </a:solidFill>
        </p:spPr>
        <p:txBody>
          <a:bodyPr wrap="square" rtlCol="0">
            <a:spAutoFit/>
          </a:bodyPr>
          <a:lstStyle/>
          <a:p>
            <a:r>
              <a:rPr lang="en-US" sz="2400" b="1" dirty="0">
                <a:cs typeface="Times New Roman" panose="02020603050405020304" pitchFamily="18" charset="0"/>
              </a:rPr>
              <a:t>Type VI</a:t>
            </a:r>
          </a:p>
        </p:txBody>
      </p:sp>
      <p:sp>
        <p:nvSpPr>
          <p:cNvPr id="9" name="TextBox 8"/>
          <p:cNvSpPr txBox="1"/>
          <p:nvPr/>
        </p:nvSpPr>
        <p:spPr>
          <a:xfrm>
            <a:off x="10290339" y="3416141"/>
            <a:ext cx="2068861" cy="584775"/>
          </a:xfrm>
          <a:prstGeom prst="rect">
            <a:avLst/>
          </a:prstGeom>
          <a:solidFill>
            <a:schemeClr val="bg1"/>
          </a:solidFill>
        </p:spPr>
        <p:txBody>
          <a:bodyPr wrap="square" rtlCol="0">
            <a:spAutoFit/>
          </a:bodyPr>
          <a:lstStyle/>
          <a:p>
            <a:r>
              <a:rPr lang="en-US" sz="1600" dirty="0" err="1">
                <a:cs typeface="Times New Roman" panose="02020603050405020304" pitchFamily="18" charset="0"/>
              </a:rPr>
              <a:t>Coreslab</a:t>
            </a:r>
            <a:r>
              <a:rPr lang="en-US" sz="1600" dirty="0">
                <a:cs typeface="Times New Roman" panose="02020603050405020304" pitchFamily="18" charset="0"/>
              </a:rPr>
              <a:t> Structures</a:t>
            </a:r>
          </a:p>
          <a:p>
            <a:r>
              <a:rPr lang="en-US" sz="1600" dirty="0">
                <a:cs typeface="Times New Roman" panose="02020603050405020304" pitchFamily="18" charset="0"/>
              </a:rPr>
              <a:t>Tulsa, OK</a:t>
            </a:r>
          </a:p>
        </p:txBody>
      </p:sp>
      <p:sp>
        <p:nvSpPr>
          <p:cNvPr id="6" name="Rectangle 5"/>
          <p:cNvSpPr/>
          <p:nvPr/>
        </p:nvSpPr>
        <p:spPr>
          <a:xfrm>
            <a:off x="10395818" y="46165"/>
            <a:ext cx="1672357" cy="830997"/>
          </a:xfrm>
          <a:prstGeom prst="rect">
            <a:avLst/>
          </a:prstGeom>
          <a:solidFill>
            <a:schemeClr val="bg1"/>
          </a:solidFill>
        </p:spPr>
        <p:txBody>
          <a:bodyPr wrap="square">
            <a:spAutoFit/>
          </a:bodyPr>
          <a:lstStyle/>
          <a:p>
            <a:r>
              <a:rPr lang="en-US" sz="1600" dirty="0">
                <a:cs typeface="Times New Roman" panose="02020603050405020304" pitchFamily="18" charset="0"/>
              </a:rPr>
              <a:t>J </a:t>
            </a:r>
            <a:r>
              <a:rPr lang="en-US" sz="1600" dirty="0" err="1">
                <a:cs typeface="Times New Roman" panose="02020603050405020304" pitchFamily="18" charset="0"/>
              </a:rPr>
              <a:t>J</a:t>
            </a:r>
            <a:r>
              <a:rPr lang="en-US" sz="1600" dirty="0">
                <a:cs typeface="Times New Roman" panose="02020603050405020304" pitchFamily="18" charset="0"/>
              </a:rPr>
              <a:t> Ferguson </a:t>
            </a:r>
            <a:r>
              <a:rPr lang="en-US" sz="1600" dirty="0" err="1">
                <a:cs typeface="Times New Roman" panose="02020603050405020304" pitchFamily="18" charset="0"/>
              </a:rPr>
              <a:t>Prestress</a:t>
            </a:r>
            <a:r>
              <a:rPr lang="en-US" sz="1600" dirty="0">
                <a:cs typeface="Times New Roman" panose="02020603050405020304" pitchFamily="18" charset="0"/>
              </a:rPr>
              <a:t>/Precast Greenwood, MS. </a:t>
            </a:r>
          </a:p>
        </p:txBody>
      </p:sp>
      <p:sp>
        <p:nvSpPr>
          <p:cNvPr id="3" name="Rectangle 2"/>
          <p:cNvSpPr/>
          <p:nvPr/>
        </p:nvSpPr>
        <p:spPr>
          <a:xfrm>
            <a:off x="590462" y="4710971"/>
            <a:ext cx="4623853" cy="1569660"/>
          </a:xfrm>
          <a:prstGeom prst="rect">
            <a:avLst/>
          </a:prstGeom>
        </p:spPr>
        <p:txBody>
          <a:bodyPr wrap="square">
            <a:spAutoFit/>
          </a:bodyPr>
          <a:lstStyle/>
          <a:p>
            <a:pPr marL="342900" indent="-342900">
              <a:buFont typeface="Arial" panose="020B0604020202020204" pitchFamily="34" charset="0"/>
              <a:buChar char="•"/>
            </a:pPr>
            <a:r>
              <a:rPr lang="en-US" sz="2400" dirty="0">
                <a:cs typeface="Times New Roman" panose="02020603050405020304" pitchFamily="18" charset="0"/>
              </a:rPr>
              <a:t>Type VI girders are for job Number  CA0907 HWY.112  -  I-49  (S), Benton </a:t>
            </a:r>
            <a:r>
              <a:rPr lang="en-US" sz="2400" dirty="0" smtClean="0">
                <a:cs typeface="Times New Roman" panose="02020603050405020304" pitchFamily="18" charset="0"/>
              </a:rPr>
              <a:t>County, </a:t>
            </a:r>
            <a:r>
              <a:rPr lang="en-US" sz="2400" dirty="0">
                <a:cs typeface="Times New Roman" panose="02020603050405020304" pitchFamily="18" charset="0"/>
              </a:rPr>
              <a:t>Rogers, </a:t>
            </a:r>
            <a:r>
              <a:rPr lang="en-US" sz="2400" dirty="0" smtClean="0">
                <a:cs typeface="Times New Roman" panose="02020603050405020304" pitchFamily="18" charset="0"/>
              </a:rPr>
              <a:t>AR.</a:t>
            </a:r>
            <a:endParaRPr lang="en-US" sz="2400" dirty="0">
              <a:cs typeface="Times New Roman" panose="02020603050405020304" pitchFamily="18" charset="0"/>
            </a:endParaRPr>
          </a:p>
        </p:txBody>
      </p:sp>
      <p:sp>
        <p:nvSpPr>
          <p:cNvPr id="13" name="Rectangle 12"/>
          <p:cNvSpPr/>
          <p:nvPr/>
        </p:nvSpPr>
        <p:spPr>
          <a:xfrm>
            <a:off x="590462" y="710523"/>
            <a:ext cx="4333556" cy="1200329"/>
          </a:xfrm>
          <a:prstGeom prst="rect">
            <a:avLst/>
          </a:prstGeom>
        </p:spPr>
        <p:txBody>
          <a:bodyPr wrap="square">
            <a:spAutoFit/>
          </a:bodyPr>
          <a:lstStyle/>
          <a:p>
            <a:pPr marL="342900" lvl="0" indent="-342900">
              <a:buFont typeface="Arial" panose="020B0604020202020204" pitchFamily="34" charset="0"/>
              <a:buChar char="•"/>
            </a:pPr>
            <a:r>
              <a:rPr lang="en-US" sz="2400" dirty="0">
                <a:cs typeface="Times New Roman" panose="02020603050405020304" pitchFamily="18" charset="0"/>
              </a:rPr>
              <a:t>Two Type IV Girders</a:t>
            </a:r>
          </a:p>
          <a:p>
            <a:pPr marL="800100" lvl="1" indent="-342900">
              <a:buFont typeface="Arial" panose="020B0604020202020204" pitchFamily="34" charset="0"/>
              <a:buChar char="•"/>
            </a:pPr>
            <a:r>
              <a:rPr lang="en-US" sz="2400" dirty="0">
                <a:cs typeface="Times New Roman" panose="02020603050405020304" pitchFamily="18" charset="0"/>
              </a:rPr>
              <a:t>Length = 91ft</a:t>
            </a:r>
          </a:p>
          <a:p>
            <a:pPr marL="800100" lvl="1" indent="-342900">
              <a:buFont typeface="Arial" panose="020B0604020202020204" pitchFamily="34" charset="0"/>
              <a:buChar char="•"/>
            </a:pPr>
            <a:r>
              <a:rPr lang="en-US" sz="2400" dirty="0">
                <a:cs typeface="Times New Roman" panose="02020603050405020304" pitchFamily="18" charset="0"/>
              </a:rPr>
              <a:t>Strands = 38 - 1/2 in. Ø</a:t>
            </a:r>
          </a:p>
        </p:txBody>
      </p:sp>
      <p:sp>
        <p:nvSpPr>
          <p:cNvPr id="14" name="Rectangle 13"/>
          <p:cNvSpPr/>
          <p:nvPr/>
        </p:nvSpPr>
        <p:spPr>
          <a:xfrm>
            <a:off x="590462" y="3427429"/>
            <a:ext cx="4777217" cy="1200329"/>
          </a:xfrm>
          <a:prstGeom prst="rect">
            <a:avLst/>
          </a:prstGeom>
        </p:spPr>
        <p:txBody>
          <a:bodyPr wrap="square">
            <a:spAutoFit/>
          </a:bodyPr>
          <a:lstStyle/>
          <a:p>
            <a:pPr marL="342900" lvl="0" indent="-342900">
              <a:buFont typeface="Arial" panose="020B0604020202020204" pitchFamily="34" charset="0"/>
              <a:buChar char="•"/>
            </a:pPr>
            <a:r>
              <a:rPr lang="en-US" sz="2400" dirty="0">
                <a:cs typeface="Times New Roman" panose="02020603050405020304" pitchFamily="18" charset="0"/>
              </a:rPr>
              <a:t>Three Type VI Girders</a:t>
            </a:r>
          </a:p>
          <a:p>
            <a:pPr marL="800100" lvl="1" indent="-342900">
              <a:buFont typeface="Arial" panose="020B0604020202020204" pitchFamily="34" charset="0"/>
              <a:buChar char="•"/>
            </a:pPr>
            <a:r>
              <a:rPr lang="en-US" sz="2400" dirty="0">
                <a:cs typeface="Times New Roman" panose="02020603050405020304" pitchFamily="18" charset="0"/>
              </a:rPr>
              <a:t>Length = 109ft</a:t>
            </a:r>
          </a:p>
          <a:p>
            <a:pPr marL="800100" lvl="1" indent="-342900">
              <a:buFont typeface="Arial" panose="020B0604020202020204" pitchFamily="34" charset="0"/>
              <a:buChar char="•"/>
            </a:pPr>
            <a:r>
              <a:rPr lang="en-US" sz="2400" dirty="0">
                <a:cs typeface="Times New Roman" panose="02020603050405020304" pitchFamily="18" charset="0"/>
              </a:rPr>
              <a:t>Strands = 38 - 1/2 in. Ø</a:t>
            </a:r>
          </a:p>
        </p:txBody>
      </p:sp>
      <p:sp>
        <p:nvSpPr>
          <p:cNvPr id="7" name="Rectangle 6"/>
          <p:cNvSpPr/>
          <p:nvPr/>
        </p:nvSpPr>
        <p:spPr>
          <a:xfrm>
            <a:off x="590462" y="1910852"/>
            <a:ext cx="5100531" cy="1200329"/>
          </a:xfrm>
          <a:prstGeom prst="rect">
            <a:avLst/>
          </a:prstGeom>
        </p:spPr>
        <p:txBody>
          <a:bodyPr wrap="square">
            <a:spAutoFit/>
          </a:bodyPr>
          <a:lstStyle/>
          <a:p>
            <a:pPr marL="342900" indent="-342900">
              <a:buFont typeface="Arial" panose="020B0604020202020204" pitchFamily="34" charset="0"/>
              <a:buChar char="•"/>
            </a:pPr>
            <a:r>
              <a:rPr lang="en-US" sz="2400" dirty="0">
                <a:cs typeface="Times New Roman" panose="02020603050405020304" pitchFamily="18" charset="0"/>
              </a:rPr>
              <a:t>Type IV girders are for the Job No. 070282 Hwy 167 in south Arkansas over the Ouachita </a:t>
            </a:r>
            <a:r>
              <a:rPr lang="en-US" sz="2400" dirty="0" smtClean="0">
                <a:cs typeface="Times New Roman" panose="02020603050405020304" pitchFamily="18" charset="0"/>
              </a:rPr>
              <a:t>River, </a:t>
            </a:r>
            <a:r>
              <a:rPr lang="en-US" sz="2400" dirty="0" err="1">
                <a:cs typeface="Times New Roman" panose="02020603050405020304" pitchFamily="18" charset="0"/>
              </a:rPr>
              <a:t>Calion</a:t>
            </a:r>
            <a:r>
              <a:rPr lang="en-US" sz="2400" dirty="0">
                <a:cs typeface="Times New Roman" panose="02020603050405020304" pitchFamily="18" charset="0"/>
              </a:rPr>
              <a:t>, AR.</a:t>
            </a:r>
          </a:p>
        </p:txBody>
      </p:sp>
      <p:sp>
        <p:nvSpPr>
          <p:cNvPr id="4" name="Date Placeholder 3"/>
          <p:cNvSpPr>
            <a:spLocks noGrp="1"/>
          </p:cNvSpPr>
          <p:nvPr>
            <p:ph type="dt" sz="half" idx="4294967295"/>
          </p:nvPr>
        </p:nvSpPr>
        <p:spPr>
          <a:xfrm>
            <a:off x="838200" y="6356350"/>
            <a:ext cx="2743200" cy="365125"/>
          </a:xfrm>
        </p:spPr>
        <p:txBody>
          <a:bodyPr/>
          <a:lstStyle/>
          <a:p>
            <a:r>
              <a:rPr lang="en-US"/>
              <a:t>September 21, 2017</a:t>
            </a:r>
          </a:p>
        </p:txBody>
      </p:sp>
      <p:sp>
        <p:nvSpPr>
          <p:cNvPr id="8" name="Footer Placeholder 7"/>
          <p:cNvSpPr>
            <a:spLocks noGrp="1"/>
          </p:cNvSpPr>
          <p:nvPr>
            <p:ph type="ftr" sz="quarter" idx="11"/>
          </p:nvPr>
        </p:nvSpPr>
        <p:spPr>
          <a:solidFill>
            <a:schemeClr val="bg1"/>
          </a:solidFill>
        </p:spPr>
        <p:txBody>
          <a:bodyPr/>
          <a:lstStyle/>
          <a:p>
            <a:r>
              <a:rPr lang="en-US" dirty="0"/>
              <a:t>Department of Civil Engineering, University of Arkansas</a:t>
            </a:r>
          </a:p>
        </p:txBody>
      </p:sp>
      <p:sp>
        <p:nvSpPr>
          <p:cNvPr id="12" name="Slide Number Placeholder 11"/>
          <p:cNvSpPr>
            <a:spLocks noGrp="1"/>
          </p:cNvSpPr>
          <p:nvPr>
            <p:ph type="sldNum" sz="quarter" idx="12"/>
          </p:nvPr>
        </p:nvSpPr>
        <p:spPr/>
        <p:txBody>
          <a:bodyPr/>
          <a:lstStyle/>
          <a:p>
            <a:fld id="{D6250E04-6916-483F-8912-E3122841C443}" type="slidenum">
              <a:rPr lang="en-US" smtClean="0"/>
              <a:t>13</a:t>
            </a:fld>
            <a:endParaRPr lang="en-US"/>
          </a:p>
        </p:txBody>
      </p:sp>
    </p:spTree>
    <p:extLst>
      <p:ext uri="{BB962C8B-B14F-4D97-AF65-F5344CB8AC3E}">
        <p14:creationId xmlns:p14="http://schemas.microsoft.com/office/powerpoint/2010/main" val="313251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1" y="304817"/>
            <a:ext cx="10515600" cy="667657"/>
          </a:xfrm>
        </p:spPr>
        <p:txBody>
          <a:bodyPr anchor="t">
            <a:noAutofit/>
          </a:bodyPr>
          <a:lstStyle/>
          <a:p>
            <a:r>
              <a:rPr lang="en-US" dirty="0">
                <a:latin typeface="+mn-lt"/>
                <a:cs typeface="Times New Roman" panose="02020603050405020304" pitchFamily="18" charset="0"/>
              </a:rPr>
              <a:t>Evaluating Concrete Properties</a:t>
            </a:r>
            <a:endParaRPr lang="en-US" dirty="0">
              <a:latin typeface="+mn-lt"/>
            </a:endParaRPr>
          </a:p>
        </p:txBody>
      </p:sp>
      <p:sp>
        <p:nvSpPr>
          <p:cNvPr id="3" name="Content Placeholder 2"/>
          <p:cNvSpPr>
            <a:spLocks noGrp="1"/>
          </p:cNvSpPr>
          <p:nvPr>
            <p:ph idx="1"/>
          </p:nvPr>
        </p:nvSpPr>
        <p:spPr>
          <a:xfrm>
            <a:off x="628649" y="1106052"/>
            <a:ext cx="11115675" cy="1923324"/>
          </a:xfrm>
        </p:spPr>
        <p:txBody>
          <a:bodyPr>
            <a:noAutofit/>
          </a:bodyPr>
          <a:lstStyle/>
          <a:p>
            <a:pPr marL="0" indent="0">
              <a:buNone/>
            </a:pPr>
            <a:r>
              <a:rPr lang="en-US" sz="2400" dirty="0">
                <a:cs typeface="Times New Roman" panose="02020603050405020304" pitchFamily="18" charset="0"/>
              </a:rPr>
              <a:t>Concrete was sampled during the casting of each girder. More than 30 cylinders and 6 prisms were cast from each mix. The specimens were brought to the lab the following day and tested for:</a:t>
            </a:r>
          </a:p>
          <a:p>
            <a:pPr marL="0" indent="0">
              <a:buNone/>
            </a:pPr>
            <a:r>
              <a:rPr lang="en-US" sz="2400" b="1" dirty="0">
                <a:solidFill>
                  <a:srgbClr val="C00000"/>
                </a:solidFill>
                <a:cs typeface="Times New Roman" panose="02020603050405020304" pitchFamily="18" charset="0"/>
              </a:rPr>
              <a:t>1-</a:t>
            </a:r>
            <a:r>
              <a:rPr lang="en-US" sz="2400" dirty="0">
                <a:cs typeface="Times New Roman" panose="02020603050405020304" pitchFamily="18" charset="0"/>
              </a:rPr>
              <a:t> Compressive strength. </a:t>
            </a:r>
            <a:r>
              <a:rPr lang="en-US" sz="2400" b="1" dirty="0">
                <a:solidFill>
                  <a:srgbClr val="C00000"/>
                </a:solidFill>
                <a:cs typeface="Times New Roman" panose="02020603050405020304" pitchFamily="18" charset="0"/>
              </a:rPr>
              <a:t>2-</a:t>
            </a:r>
            <a:r>
              <a:rPr lang="en-US" sz="2400" dirty="0">
                <a:cs typeface="Times New Roman" panose="02020603050405020304" pitchFamily="18" charset="0"/>
              </a:rPr>
              <a:t> Elastic modulus. </a:t>
            </a:r>
            <a:r>
              <a:rPr lang="en-US" sz="2400" b="1" dirty="0">
                <a:solidFill>
                  <a:srgbClr val="C00000"/>
                </a:solidFill>
                <a:cs typeface="Times New Roman" panose="02020603050405020304" pitchFamily="18" charset="0"/>
              </a:rPr>
              <a:t>3-</a:t>
            </a:r>
            <a:r>
              <a:rPr lang="en-US" sz="2400" dirty="0">
                <a:cs typeface="Times New Roman" panose="02020603050405020304" pitchFamily="18" charset="0"/>
              </a:rPr>
              <a:t> Unit weight. </a:t>
            </a:r>
            <a:r>
              <a:rPr lang="en-US" sz="2400" b="1" dirty="0">
                <a:solidFill>
                  <a:srgbClr val="C00000"/>
                </a:solidFill>
                <a:cs typeface="Times New Roman" panose="02020603050405020304" pitchFamily="18" charset="0"/>
              </a:rPr>
              <a:t>4-</a:t>
            </a:r>
            <a:r>
              <a:rPr lang="en-US" sz="2400" dirty="0">
                <a:cs typeface="Times New Roman" panose="02020603050405020304" pitchFamily="18" charset="0"/>
              </a:rPr>
              <a:t> Creep. </a:t>
            </a:r>
            <a:r>
              <a:rPr lang="en-US" sz="2400" b="1" dirty="0">
                <a:solidFill>
                  <a:srgbClr val="C00000"/>
                </a:solidFill>
                <a:cs typeface="Times New Roman" panose="02020603050405020304" pitchFamily="18" charset="0"/>
              </a:rPr>
              <a:t>5-</a:t>
            </a:r>
            <a:r>
              <a:rPr lang="en-US" sz="2400" dirty="0">
                <a:cs typeface="Times New Roman" panose="02020603050405020304" pitchFamily="18" charset="0"/>
              </a:rPr>
              <a:t> Shrinkage.</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Content Placeholder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12" y="3241287"/>
            <a:ext cx="6126107" cy="352890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368511" y="3345366"/>
            <a:ext cx="2068861"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Coreslab Structure Plant Tulsa, OK</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3219" y="3241287"/>
            <a:ext cx="5880409" cy="350221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0768771" y="3241288"/>
            <a:ext cx="1423229"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JJ Ferguson Plant    Greenwood, MS</a:t>
            </a:r>
          </a:p>
        </p:txBody>
      </p:sp>
      <p:sp>
        <p:nvSpPr>
          <p:cNvPr id="5" name="Date Placeholder 4"/>
          <p:cNvSpPr>
            <a:spLocks noGrp="1"/>
          </p:cNvSpPr>
          <p:nvPr>
            <p:ph type="dt" sz="half" idx="4294967295"/>
          </p:nvPr>
        </p:nvSpPr>
        <p:spPr>
          <a:xfrm>
            <a:off x="838200" y="6356350"/>
            <a:ext cx="2743200" cy="365125"/>
          </a:xfrm>
        </p:spPr>
        <p:txBody>
          <a:bodyPr/>
          <a:lstStyle/>
          <a:p>
            <a:r>
              <a:rPr lang="en-US"/>
              <a:t>September 21, 2017</a:t>
            </a:r>
          </a:p>
        </p:txBody>
      </p:sp>
      <p:sp>
        <p:nvSpPr>
          <p:cNvPr id="6" name="Footer Placeholder 5"/>
          <p:cNvSpPr>
            <a:spLocks noGrp="1"/>
          </p:cNvSpPr>
          <p:nvPr>
            <p:ph type="ftr" sz="quarter" idx="11"/>
          </p:nvPr>
        </p:nvSpPr>
        <p:spPr>
          <a:solidFill>
            <a:schemeClr val="bg1"/>
          </a:solidFill>
        </p:spPr>
        <p:txBody>
          <a:bodyPr/>
          <a:lstStyle/>
          <a:p>
            <a:r>
              <a:rPr lang="en-US" dirty="0"/>
              <a:t>Department of Civil Engineering, University of Arkansas</a:t>
            </a:r>
          </a:p>
        </p:txBody>
      </p:sp>
      <p:sp>
        <p:nvSpPr>
          <p:cNvPr id="10" name="Slide Number Placeholder 9"/>
          <p:cNvSpPr>
            <a:spLocks noGrp="1"/>
          </p:cNvSpPr>
          <p:nvPr>
            <p:ph type="sldNum" sz="quarter" idx="12"/>
          </p:nvPr>
        </p:nvSpPr>
        <p:spPr/>
        <p:txBody>
          <a:bodyPr/>
          <a:lstStyle/>
          <a:p>
            <a:fld id="{D6250E04-6916-483F-8912-E3122841C443}" type="slidenum">
              <a:rPr lang="en-US" smtClean="0"/>
              <a:t>14</a:t>
            </a:fld>
            <a:endParaRPr lang="en-US"/>
          </a:p>
        </p:txBody>
      </p:sp>
    </p:spTree>
    <p:extLst>
      <p:ext uri="{BB962C8B-B14F-4D97-AF65-F5344CB8AC3E}">
        <p14:creationId xmlns:p14="http://schemas.microsoft.com/office/powerpoint/2010/main" val="2520935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5190582" y="2982710"/>
            <a:ext cx="4715241" cy="2980457"/>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196405" y="3033418"/>
            <a:ext cx="4742681" cy="2906484"/>
          </a:xfrm>
          <a:prstGeom prst="rect">
            <a:avLst/>
          </a:prstGeom>
        </p:spPr>
      </p:pic>
      <p:pic>
        <p:nvPicPr>
          <p:cNvPr id="2" name="Picture 1"/>
          <p:cNvPicPr>
            <a:picLocks noChangeAspect="1"/>
          </p:cNvPicPr>
          <p:nvPr/>
        </p:nvPicPr>
        <p:blipFill>
          <a:blip r:embed="rId4"/>
          <a:stretch>
            <a:fillRect/>
          </a:stretch>
        </p:blipFill>
        <p:spPr>
          <a:xfrm>
            <a:off x="9038431" y="2115319"/>
            <a:ext cx="3153569" cy="4715241"/>
          </a:xfrm>
          <a:prstGeom prst="rect">
            <a:avLst/>
          </a:prstGeom>
        </p:spPr>
      </p:pic>
      <p:sp>
        <p:nvSpPr>
          <p:cNvPr id="16" name="TextBox 15"/>
          <p:cNvSpPr txBox="1"/>
          <p:nvPr/>
        </p:nvSpPr>
        <p:spPr>
          <a:xfrm>
            <a:off x="9943929" y="1811841"/>
            <a:ext cx="17489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Shrinkage test</a:t>
            </a:r>
          </a:p>
        </p:txBody>
      </p:sp>
      <p:sp>
        <p:nvSpPr>
          <p:cNvPr id="17" name="TextBox 16"/>
          <p:cNvSpPr txBox="1"/>
          <p:nvPr/>
        </p:nvSpPr>
        <p:spPr>
          <a:xfrm>
            <a:off x="3339840" y="1745986"/>
            <a:ext cx="268114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Modulus of Elasticity test</a:t>
            </a:r>
          </a:p>
        </p:txBody>
      </p:sp>
      <p:sp>
        <p:nvSpPr>
          <p:cNvPr id="18" name="TextBox 17"/>
          <p:cNvSpPr txBox="1"/>
          <p:nvPr/>
        </p:nvSpPr>
        <p:spPr>
          <a:xfrm>
            <a:off x="6867724" y="1745986"/>
            <a:ext cx="17489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Creep test</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60" y="2181173"/>
            <a:ext cx="2869164" cy="4742682"/>
          </a:xfrm>
          <a:prstGeom prst="rect">
            <a:avLst/>
          </a:prstGeom>
        </p:spPr>
      </p:pic>
      <p:sp>
        <p:nvSpPr>
          <p:cNvPr id="19" name="TextBox 18"/>
          <p:cNvSpPr txBox="1"/>
          <p:nvPr/>
        </p:nvSpPr>
        <p:spPr>
          <a:xfrm>
            <a:off x="0" y="1638264"/>
            <a:ext cx="2615403"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Modulus of Elasticity test at JJ Ferguson lab</a:t>
            </a:r>
          </a:p>
        </p:txBody>
      </p:sp>
      <p:sp>
        <p:nvSpPr>
          <p:cNvPr id="5" name="Title 4"/>
          <p:cNvSpPr>
            <a:spLocks noGrp="1"/>
          </p:cNvSpPr>
          <p:nvPr>
            <p:ph type="title"/>
          </p:nvPr>
        </p:nvSpPr>
        <p:spPr/>
        <p:txBody>
          <a:bodyPr/>
          <a:lstStyle/>
          <a:p>
            <a:r>
              <a:rPr lang="en-US" dirty="0">
                <a:cs typeface="Times New Roman" panose="02020603050405020304" pitchFamily="18" charset="0"/>
              </a:rPr>
              <a:t>Evaluating Concrete Properties</a:t>
            </a:r>
            <a:endParaRPr lang="en-US" dirty="0"/>
          </a:p>
        </p:txBody>
      </p:sp>
    </p:spTree>
    <p:extLst>
      <p:ext uri="{BB962C8B-B14F-4D97-AF65-F5344CB8AC3E}">
        <p14:creationId xmlns:p14="http://schemas.microsoft.com/office/powerpoint/2010/main" val="2929890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3425" y="999735"/>
            <a:ext cx="668308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cs typeface="Times New Roman" panose="02020603050405020304" pitchFamily="18" charset="0"/>
              </a:rPr>
              <a:t>The force in the prestressing strands affect prediction of the camber. </a:t>
            </a:r>
          </a:p>
          <a:p>
            <a:pPr marL="342900" indent="-342900">
              <a:buFont typeface="Arial" panose="020B0604020202020204" pitchFamily="34" charset="0"/>
              <a:buChar char="•"/>
            </a:pPr>
            <a:r>
              <a:rPr lang="en-US" sz="2000" dirty="0">
                <a:cs typeface="Times New Roman" panose="02020603050405020304" pitchFamily="18" charset="0"/>
              </a:rPr>
              <a:t>Vibrating Wire Strand Gauges (VWSG) were used to measure the strands stress. </a:t>
            </a:r>
          </a:p>
          <a:p>
            <a:pPr marL="342900" indent="-342900">
              <a:buFont typeface="Arial" panose="020B0604020202020204" pitchFamily="34" charset="0"/>
              <a:buChar char="•"/>
            </a:pPr>
            <a:r>
              <a:rPr lang="en-US" sz="2000" b="1" dirty="0">
                <a:cs typeface="Times New Roman" panose="02020603050405020304" pitchFamily="18" charset="0"/>
              </a:rPr>
              <a:t>Two</a:t>
            </a:r>
            <a:r>
              <a:rPr lang="en-US" sz="2000" dirty="0">
                <a:cs typeface="Times New Roman" panose="02020603050405020304" pitchFamily="18" charset="0"/>
              </a:rPr>
              <a:t> gauges were used in each girders. A total of </a:t>
            </a:r>
            <a:r>
              <a:rPr lang="en-US" sz="2000" b="1" dirty="0">
                <a:cs typeface="Times New Roman" panose="02020603050405020304" pitchFamily="18" charset="0"/>
              </a:rPr>
              <a:t>nine</a:t>
            </a:r>
            <a:r>
              <a:rPr lang="en-US" sz="2000" dirty="0">
                <a:cs typeface="Times New Roman" panose="02020603050405020304" pitchFamily="18" charset="0"/>
              </a:rPr>
              <a:t> girders were instrumented. </a:t>
            </a:r>
          </a:p>
        </p:txBody>
      </p:sp>
      <p:sp>
        <p:nvSpPr>
          <p:cNvPr id="2" name="Title 1"/>
          <p:cNvSpPr>
            <a:spLocks noGrp="1"/>
          </p:cNvSpPr>
          <p:nvPr>
            <p:ph type="title"/>
          </p:nvPr>
        </p:nvSpPr>
        <p:spPr>
          <a:xfrm>
            <a:off x="485775" y="14987"/>
            <a:ext cx="10515600" cy="1325563"/>
          </a:xfrm>
        </p:spPr>
        <p:txBody>
          <a:bodyPr/>
          <a:lstStyle/>
          <a:p>
            <a:r>
              <a:rPr lang="en-US" dirty="0"/>
              <a:t>Strand Stress</a:t>
            </a:r>
          </a:p>
        </p:txBody>
      </p:sp>
      <p:pic>
        <p:nvPicPr>
          <p:cNvPr id="7"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419536" y="154231"/>
            <a:ext cx="3649731" cy="6486116"/>
          </a:xfrm>
        </p:spPr>
      </p:pic>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2919937"/>
            <a:ext cx="6616405" cy="3720410"/>
          </a:xfrm>
          <a:prstGeom prst="rect">
            <a:avLst/>
          </a:prstGeom>
        </p:spPr>
      </p:pic>
      <p:sp>
        <p:nvSpPr>
          <p:cNvPr id="3" name="TextBox 2"/>
          <p:cNvSpPr txBox="1"/>
          <p:nvPr/>
        </p:nvSpPr>
        <p:spPr>
          <a:xfrm>
            <a:off x="8582025" y="2099270"/>
            <a:ext cx="1694577" cy="646331"/>
          </a:xfrm>
          <a:prstGeom prst="rect">
            <a:avLst/>
          </a:prstGeom>
          <a:solidFill>
            <a:schemeClr val="bg1"/>
          </a:solidFill>
        </p:spPr>
        <p:txBody>
          <a:bodyPr wrap="square" rtlCol="0">
            <a:spAutoFit/>
          </a:bodyPr>
          <a:lstStyle/>
          <a:p>
            <a:r>
              <a:rPr lang="en-US" dirty="0">
                <a:cs typeface="Times New Roman" panose="02020603050405020304" pitchFamily="18" charset="0"/>
              </a:rPr>
              <a:t>VWSG in the top strands. </a:t>
            </a:r>
          </a:p>
        </p:txBody>
      </p:sp>
      <p:cxnSp>
        <p:nvCxnSpPr>
          <p:cNvPr id="8" name="Straight Arrow Connector 7"/>
          <p:cNvCxnSpPr/>
          <p:nvPr/>
        </p:nvCxnSpPr>
        <p:spPr>
          <a:xfrm>
            <a:off x="8983282" y="2757414"/>
            <a:ext cx="994489" cy="2511346"/>
          </a:xfrm>
          <a:prstGeom prst="straightConnector1">
            <a:avLst/>
          </a:prstGeom>
          <a:ln w="476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15127" y="3212150"/>
            <a:ext cx="1814248" cy="369332"/>
          </a:xfrm>
          <a:prstGeom prst="rect">
            <a:avLst/>
          </a:prstGeom>
          <a:solidFill>
            <a:schemeClr val="bg1"/>
          </a:solidFill>
          <a:ln>
            <a:solidFill>
              <a:srgbClr val="FF0000"/>
            </a:solidFill>
          </a:ln>
        </p:spPr>
        <p:txBody>
          <a:bodyPr wrap="square" rtlCol="0">
            <a:spAutoFit/>
          </a:bodyPr>
          <a:lstStyle/>
          <a:p>
            <a:r>
              <a:rPr lang="en-US" dirty="0">
                <a:cs typeface="Times New Roman" panose="02020603050405020304" pitchFamily="18" charset="0"/>
              </a:rPr>
              <a:t>VWSG locations</a:t>
            </a:r>
          </a:p>
        </p:txBody>
      </p:sp>
      <p:cxnSp>
        <p:nvCxnSpPr>
          <p:cNvPr id="11" name="Straight Arrow Connector 10"/>
          <p:cNvCxnSpPr>
            <a:stCxn id="10" idx="1"/>
          </p:cNvCxnSpPr>
          <p:nvPr/>
        </p:nvCxnSpPr>
        <p:spPr>
          <a:xfrm flipH="1">
            <a:off x="2981325" y="3396816"/>
            <a:ext cx="1633802" cy="35474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078627" y="3581482"/>
            <a:ext cx="1712448" cy="24883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4294967295"/>
          </p:nvPr>
        </p:nvSpPr>
        <p:spPr>
          <a:xfrm>
            <a:off x="838200" y="6356350"/>
            <a:ext cx="2743200" cy="365125"/>
          </a:xfrm>
        </p:spPr>
        <p:txBody>
          <a:bodyPr/>
          <a:lstStyle/>
          <a:p>
            <a:r>
              <a:rPr lang="en-US"/>
              <a:t>September 21, 2017</a:t>
            </a:r>
          </a:p>
        </p:txBody>
      </p:sp>
      <p:sp>
        <p:nvSpPr>
          <p:cNvPr id="19" name="Footer Placeholder 18"/>
          <p:cNvSpPr>
            <a:spLocks noGrp="1"/>
          </p:cNvSpPr>
          <p:nvPr>
            <p:ph type="ftr" sz="quarter" idx="11"/>
          </p:nvPr>
        </p:nvSpPr>
        <p:spPr>
          <a:solidFill>
            <a:schemeClr val="bg1"/>
          </a:solidFill>
        </p:spPr>
        <p:txBody>
          <a:bodyPr/>
          <a:lstStyle/>
          <a:p>
            <a:r>
              <a:rPr lang="en-US" dirty="0"/>
              <a:t>Department of Civil Engineering, University of Arkansas</a:t>
            </a:r>
          </a:p>
        </p:txBody>
      </p:sp>
      <p:sp>
        <p:nvSpPr>
          <p:cNvPr id="20" name="Slide Number Placeholder 19"/>
          <p:cNvSpPr>
            <a:spLocks noGrp="1"/>
          </p:cNvSpPr>
          <p:nvPr>
            <p:ph type="sldNum" sz="quarter" idx="12"/>
          </p:nvPr>
        </p:nvSpPr>
        <p:spPr/>
        <p:txBody>
          <a:bodyPr/>
          <a:lstStyle/>
          <a:p>
            <a:fld id="{D6250E04-6916-483F-8912-E3122841C443}" type="slidenum">
              <a:rPr lang="en-US" smtClean="0"/>
              <a:t>16</a:t>
            </a:fld>
            <a:endParaRPr lang="en-US"/>
          </a:p>
        </p:txBody>
      </p:sp>
    </p:spTree>
    <p:extLst>
      <p:ext uri="{BB962C8B-B14F-4D97-AF65-F5344CB8AC3E}">
        <p14:creationId xmlns:p14="http://schemas.microsoft.com/office/powerpoint/2010/main" val="1431556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88987" y="404670"/>
            <a:ext cx="5300841" cy="298267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 name="Rectangle 3"/>
          <p:cNvSpPr/>
          <p:nvPr/>
        </p:nvSpPr>
        <p:spPr>
          <a:xfrm>
            <a:off x="583024" y="505136"/>
            <a:ext cx="4621201" cy="769441"/>
          </a:xfrm>
          <a:prstGeom prst="rect">
            <a:avLst/>
          </a:prstGeom>
        </p:spPr>
        <p:txBody>
          <a:bodyPr wrap="none">
            <a:spAutoFit/>
          </a:bodyPr>
          <a:lstStyle/>
          <a:p>
            <a:r>
              <a:rPr lang="en-US" sz="4400" dirty="0">
                <a:cs typeface="Times New Roman" panose="02020603050405020304" pitchFamily="18" charset="0"/>
              </a:rPr>
              <a:t>Monitoring camber</a:t>
            </a:r>
            <a:endParaRPr lang="en-US" sz="4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4309" y="3774652"/>
            <a:ext cx="5350195" cy="3009485"/>
          </a:xfrm>
          <a:prstGeom prst="rect">
            <a:avLst/>
          </a:prstGeom>
          <a:ln w="38100" cap="sq">
            <a:noFill/>
            <a:prstDash val="solid"/>
            <a:miter lim="800000"/>
          </a:ln>
          <a:effectLst>
            <a:outerShdw blurRad="50800" dist="38100" dir="2700000" algn="tl" rotWithShape="0">
              <a:srgbClr val="000000">
                <a:alpha val="43000"/>
              </a:srgbClr>
            </a:outerShdw>
          </a:effectLst>
        </p:spPr>
      </p:pic>
      <p:graphicFrame>
        <p:nvGraphicFramePr>
          <p:cNvPr id="8" name="Diagram 7"/>
          <p:cNvGraphicFramePr/>
          <p:nvPr>
            <p:extLst>
              <p:ext uri="{D42A27DB-BD31-4B8C-83A1-F6EECF244321}">
                <p14:modId xmlns:p14="http://schemas.microsoft.com/office/powerpoint/2010/main" val="2054308880"/>
              </p:ext>
            </p:extLst>
          </p:nvPr>
        </p:nvGraphicFramePr>
        <p:xfrm>
          <a:off x="219016" y="1728052"/>
          <a:ext cx="6181885" cy="3318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0977770" y="4103914"/>
            <a:ext cx="1053631" cy="276999"/>
          </a:xfrm>
          <a:prstGeom prst="rect">
            <a:avLst/>
          </a:prstGeom>
          <a:solidFill>
            <a:schemeClr val="lt1">
              <a:hueOff val="0"/>
              <a:satOff val="0"/>
              <a:lumOff val="0"/>
            </a:schemeClr>
          </a:solidFill>
        </p:spPr>
        <p:txBody>
          <a:bodyPr wrap="square" rtlCol="0">
            <a:spAutoFit/>
          </a:bodyPr>
          <a:lstStyle/>
          <a:p>
            <a:r>
              <a:rPr lang="en-US" sz="1200" dirty="0">
                <a:cs typeface="Times New Roman" panose="02020603050405020304" pitchFamily="18" charset="0"/>
              </a:rPr>
              <a:t>Laser level</a:t>
            </a:r>
          </a:p>
        </p:txBody>
      </p:sp>
      <p:sp>
        <p:nvSpPr>
          <p:cNvPr id="9" name="TextBox 8"/>
          <p:cNvSpPr txBox="1"/>
          <p:nvPr/>
        </p:nvSpPr>
        <p:spPr>
          <a:xfrm>
            <a:off x="10960873" y="6076029"/>
            <a:ext cx="1053631" cy="646331"/>
          </a:xfrm>
          <a:prstGeom prst="rect">
            <a:avLst/>
          </a:prstGeom>
          <a:solidFill>
            <a:schemeClr val="lt1">
              <a:hueOff val="0"/>
              <a:satOff val="0"/>
              <a:lumOff val="0"/>
            </a:schemeClr>
          </a:solidFill>
        </p:spPr>
        <p:txBody>
          <a:bodyPr wrap="square" rtlCol="0">
            <a:spAutoFit/>
          </a:bodyPr>
          <a:lstStyle/>
          <a:p>
            <a:r>
              <a:rPr lang="en-US" sz="1200" dirty="0">
                <a:cs typeface="Times New Roman" panose="02020603050405020304" pitchFamily="18" charset="0"/>
              </a:rPr>
              <a:t>Humidity and temperature recorder</a:t>
            </a:r>
          </a:p>
        </p:txBody>
      </p:sp>
      <p:sp>
        <p:nvSpPr>
          <p:cNvPr id="11" name="TextBox 10"/>
          <p:cNvSpPr txBox="1"/>
          <p:nvPr/>
        </p:nvSpPr>
        <p:spPr>
          <a:xfrm>
            <a:off x="7138685" y="4990584"/>
            <a:ext cx="1053631" cy="261610"/>
          </a:xfrm>
          <a:prstGeom prst="rect">
            <a:avLst/>
          </a:prstGeom>
          <a:solidFill>
            <a:schemeClr val="lt1">
              <a:hueOff val="0"/>
              <a:satOff val="0"/>
              <a:lumOff val="0"/>
            </a:schemeClr>
          </a:solidFill>
        </p:spPr>
        <p:txBody>
          <a:bodyPr wrap="square" rtlCol="0">
            <a:spAutoFit/>
          </a:bodyPr>
          <a:lstStyle/>
          <a:p>
            <a:r>
              <a:rPr lang="en-US" sz="1100" dirty="0">
                <a:cs typeface="Times New Roman" panose="02020603050405020304" pitchFamily="18" charset="0"/>
              </a:rPr>
              <a:t>Laser receiver </a:t>
            </a:r>
          </a:p>
        </p:txBody>
      </p:sp>
      <p:cxnSp>
        <p:nvCxnSpPr>
          <p:cNvPr id="6" name="Straight Arrow Connector 5"/>
          <p:cNvCxnSpPr>
            <a:stCxn id="3" idx="2"/>
          </p:cNvCxnSpPr>
          <p:nvPr/>
        </p:nvCxnSpPr>
        <p:spPr>
          <a:xfrm flipH="1">
            <a:off x="10757410" y="4380913"/>
            <a:ext cx="747176" cy="368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2"/>
          </p:cNvCxnSpPr>
          <p:nvPr/>
        </p:nvCxnSpPr>
        <p:spPr>
          <a:xfrm flipV="1">
            <a:off x="7665501" y="4954915"/>
            <a:ext cx="1524310" cy="2972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1"/>
          </p:cNvCxnSpPr>
          <p:nvPr/>
        </p:nvCxnSpPr>
        <p:spPr>
          <a:xfrm flipH="1" flipV="1">
            <a:off x="10441625" y="6270283"/>
            <a:ext cx="519248" cy="128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88987" y="659025"/>
            <a:ext cx="1854122" cy="461665"/>
          </a:xfrm>
          <a:prstGeom prst="rect">
            <a:avLst/>
          </a:prstGeom>
          <a:solidFill>
            <a:schemeClr val="lt1">
              <a:hueOff val="0"/>
              <a:satOff val="0"/>
              <a:lumOff val="0"/>
            </a:schemeClr>
          </a:solidFill>
        </p:spPr>
        <p:txBody>
          <a:bodyPr wrap="square" rtlCol="0">
            <a:spAutoFit/>
          </a:bodyPr>
          <a:lstStyle/>
          <a:p>
            <a:r>
              <a:rPr lang="en-US" sz="1200" dirty="0">
                <a:cs typeface="Times New Roman" panose="02020603050405020304" pitchFamily="18" charset="0"/>
              </a:rPr>
              <a:t>Measuring the erection camber using laser level</a:t>
            </a:r>
          </a:p>
        </p:txBody>
      </p:sp>
      <p:sp>
        <p:nvSpPr>
          <p:cNvPr id="10" name="Footer Placeholder 9"/>
          <p:cNvSpPr>
            <a:spLocks noGrp="1"/>
          </p:cNvSpPr>
          <p:nvPr>
            <p:ph type="ftr" sz="quarter" idx="11"/>
          </p:nvPr>
        </p:nvSpPr>
        <p:spPr>
          <a:solidFill>
            <a:schemeClr val="bg1"/>
          </a:solidFill>
        </p:spPr>
        <p:txBody>
          <a:bodyPr/>
          <a:lstStyle/>
          <a:p>
            <a:r>
              <a:rPr lang="en-US"/>
              <a:t>Department of Civil Engineering, University of Arkansas</a:t>
            </a:r>
          </a:p>
        </p:txBody>
      </p:sp>
      <p:sp>
        <p:nvSpPr>
          <p:cNvPr id="12" name="Slide Number Placeholder 11"/>
          <p:cNvSpPr>
            <a:spLocks noGrp="1"/>
          </p:cNvSpPr>
          <p:nvPr>
            <p:ph type="sldNum" sz="quarter" idx="12"/>
          </p:nvPr>
        </p:nvSpPr>
        <p:spPr/>
        <p:txBody>
          <a:bodyPr/>
          <a:lstStyle/>
          <a:p>
            <a:fld id="{D6250E04-6916-483F-8912-E3122841C443}" type="slidenum">
              <a:rPr lang="en-US" smtClean="0"/>
              <a:t>17</a:t>
            </a:fld>
            <a:endParaRPr lang="en-US"/>
          </a:p>
        </p:txBody>
      </p:sp>
    </p:spTree>
    <p:extLst>
      <p:ext uri="{BB962C8B-B14F-4D97-AF65-F5344CB8AC3E}">
        <p14:creationId xmlns:p14="http://schemas.microsoft.com/office/powerpoint/2010/main" val="1511980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6249" y="1521834"/>
            <a:ext cx="4873331" cy="3205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mn-lt"/>
                <a:cs typeface="Times New Roman" panose="02020603050405020304" pitchFamily="18" charset="0"/>
              </a:rPr>
              <a:t>Precasters</a:t>
            </a:r>
            <a:r>
              <a:rPr lang="en-US" sz="2000" dirty="0">
                <a:latin typeface="+mn-lt"/>
                <a:cs typeface="Times New Roman" panose="02020603050405020304" pitchFamily="18" charset="0"/>
              </a:rPr>
              <a:t> want the concrete to gain the required release strength in a short period of time in order to cut the strands, move the girder, and start preparing to cast another girder.  </a:t>
            </a:r>
          </a:p>
          <a:p>
            <a:pPr marL="342900" indent="-342900">
              <a:buFont typeface="Arial" panose="020B0604020202020204" pitchFamily="34" charset="0"/>
              <a:buChar char="•"/>
            </a:pPr>
            <a:endParaRPr lang="en-US" sz="2000" dirty="0">
              <a:latin typeface="+mn-lt"/>
              <a:cs typeface="Times New Roman" panose="02020603050405020304" pitchFamily="18" charset="0"/>
            </a:endParaRPr>
          </a:p>
          <a:p>
            <a:pPr marL="342900" indent="-342900">
              <a:buFont typeface="Arial" panose="020B0604020202020204" pitchFamily="34" charset="0"/>
              <a:buChar char="•"/>
            </a:pPr>
            <a:r>
              <a:rPr lang="en-US" sz="2000" dirty="0">
                <a:latin typeface="+mn-lt"/>
                <a:cs typeface="Times New Roman" panose="02020603050405020304" pitchFamily="18" charset="0"/>
              </a:rPr>
              <a:t>The measured compressive strength at release was </a:t>
            </a:r>
            <a:r>
              <a:rPr lang="en-US" sz="2000" b="1" dirty="0">
                <a:latin typeface="+mn-lt"/>
                <a:cs typeface="Times New Roman" panose="02020603050405020304" pitchFamily="18" charset="0"/>
              </a:rPr>
              <a:t>27% </a:t>
            </a:r>
            <a:r>
              <a:rPr lang="en-US" sz="2000" dirty="0">
                <a:latin typeface="+mn-lt"/>
                <a:cs typeface="Times New Roman" panose="02020603050405020304" pitchFamily="18" charset="0"/>
              </a:rPr>
              <a:t>to as much as </a:t>
            </a:r>
            <a:r>
              <a:rPr lang="en-US" sz="2000" b="1" dirty="0">
                <a:latin typeface="+mn-lt"/>
                <a:cs typeface="Times New Roman" panose="02020603050405020304" pitchFamily="18" charset="0"/>
              </a:rPr>
              <a:t>73% </a:t>
            </a:r>
            <a:r>
              <a:rPr lang="en-US" sz="2000" dirty="0">
                <a:latin typeface="+mn-lt"/>
                <a:cs typeface="Times New Roman" panose="02020603050405020304" pitchFamily="18" charset="0"/>
              </a:rPr>
              <a:t>higher than the design strength.</a:t>
            </a:r>
          </a:p>
          <a:p>
            <a:pPr marL="342900" indent="-342900">
              <a:buFont typeface="Arial" panose="020B0604020202020204" pitchFamily="34" charset="0"/>
              <a:buChar char="•"/>
            </a:pPr>
            <a:endParaRPr lang="en-US" sz="2000" dirty="0">
              <a:latin typeface="+mn-lt"/>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552014981"/>
              </p:ext>
            </p:extLst>
          </p:nvPr>
        </p:nvGraphicFramePr>
        <p:xfrm>
          <a:off x="5435306" y="1809231"/>
          <a:ext cx="6689802" cy="431774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Compressive Strength Results</a:t>
            </a:r>
          </a:p>
        </p:txBody>
      </p:sp>
      <p:sp>
        <p:nvSpPr>
          <p:cNvPr id="5" name="TextBox 4"/>
          <p:cNvSpPr txBox="1"/>
          <p:nvPr/>
        </p:nvSpPr>
        <p:spPr>
          <a:xfrm>
            <a:off x="590550" y="5048239"/>
            <a:ext cx="4248150" cy="461665"/>
          </a:xfrm>
          <a:prstGeom prst="rect">
            <a:avLst/>
          </a:prstGeom>
          <a:noFill/>
        </p:spPr>
        <p:txBody>
          <a:bodyPr wrap="square" rtlCol="0">
            <a:spAutoFit/>
          </a:bodyPr>
          <a:lstStyle/>
          <a:p>
            <a:r>
              <a:rPr lang="en-US" sz="2400" dirty="0"/>
              <a:t>E</a:t>
            </a:r>
            <a:r>
              <a:rPr lang="en-US" sz="2400" baseline="-25000" dirty="0"/>
              <a:t>c</a:t>
            </a:r>
            <a:r>
              <a:rPr lang="en-US" sz="2400" dirty="0"/>
              <a:t> = 57,000√f’</a:t>
            </a:r>
            <a:r>
              <a:rPr lang="en-US" sz="2400" baseline="-25000" dirty="0"/>
              <a:t>c</a:t>
            </a:r>
            <a:endParaRPr lang="en-US" sz="2400" dirty="0"/>
          </a:p>
        </p:txBody>
      </p:sp>
      <p:sp>
        <p:nvSpPr>
          <p:cNvPr id="9" name="TextBox 8"/>
          <p:cNvSpPr txBox="1"/>
          <p:nvPr/>
        </p:nvSpPr>
        <p:spPr>
          <a:xfrm>
            <a:off x="601368" y="5509904"/>
            <a:ext cx="4248150" cy="461665"/>
          </a:xfrm>
          <a:prstGeom prst="rect">
            <a:avLst/>
          </a:prstGeom>
          <a:noFill/>
        </p:spPr>
        <p:txBody>
          <a:bodyPr wrap="square" rtlCol="0">
            <a:spAutoFit/>
          </a:bodyPr>
          <a:lstStyle/>
          <a:p>
            <a:r>
              <a:rPr lang="en-US" sz="2400" dirty="0"/>
              <a:t>E</a:t>
            </a:r>
            <a:r>
              <a:rPr lang="en-US" sz="2400" baseline="-25000" dirty="0"/>
              <a:t>c</a:t>
            </a:r>
            <a:r>
              <a:rPr lang="en-US" sz="2400" dirty="0"/>
              <a:t> = 57,000√4500 = 3820 </a:t>
            </a:r>
            <a:r>
              <a:rPr lang="en-US" sz="2400" dirty="0" err="1"/>
              <a:t>ksi</a:t>
            </a:r>
            <a:endParaRPr lang="en-US" sz="2400" dirty="0"/>
          </a:p>
        </p:txBody>
      </p:sp>
      <p:sp>
        <p:nvSpPr>
          <p:cNvPr id="10" name="TextBox 9"/>
          <p:cNvSpPr txBox="1"/>
          <p:nvPr/>
        </p:nvSpPr>
        <p:spPr>
          <a:xfrm>
            <a:off x="601368" y="5990437"/>
            <a:ext cx="4248150" cy="461665"/>
          </a:xfrm>
          <a:prstGeom prst="rect">
            <a:avLst/>
          </a:prstGeom>
          <a:noFill/>
        </p:spPr>
        <p:txBody>
          <a:bodyPr wrap="square" rtlCol="0">
            <a:spAutoFit/>
          </a:bodyPr>
          <a:lstStyle/>
          <a:p>
            <a:r>
              <a:rPr lang="en-US" sz="2400" dirty="0"/>
              <a:t>E</a:t>
            </a:r>
            <a:r>
              <a:rPr lang="en-US" sz="2400" baseline="-25000" dirty="0"/>
              <a:t>c</a:t>
            </a:r>
            <a:r>
              <a:rPr lang="en-US" sz="2400" dirty="0"/>
              <a:t> = 57,000√8650 = 5300 </a:t>
            </a:r>
            <a:r>
              <a:rPr lang="en-US" sz="2400" dirty="0" err="1"/>
              <a:t>ksi</a:t>
            </a:r>
            <a:endParaRPr lang="en-US" sz="2400" dirty="0"/>
          </a:p>
        </p:txBody>
      </p:sp>
      <p:sp>
        <p:nvSpPr>
          <p:cNvPr id="11" name="TextBox 10"/>
          <p:cNvSpPr txBox="1"/>
          <p:nvPr/>
        </p:nvSpPr>
        <p:spPr>
          <a:xfrm>
            <a:off x="7639050" y="33574"/>
            <a:ext cx="4286250" cy="923330"/>
          </a:xfrm>
          <a:prstGeom prst="rect">
            <a:avLst/>
          </a:prstGeom>
          <a:noFill/>
        </p:spPr>
        <p:txBody>
          <a:bodyPr wrap="square" rtlCol="0">
            <a:spAutoFit/>
          </a:bodyPr>
          <a:lstStyle/>
          <a:p>
            <a:r>
              <a:rPr lang="en-US" dirty="0">
                <a:sym typeface="Symbol" panose="05050102010706020507" pitchFamily="18" charset="2"/>
              </a:rPr>
              <a:t> = Pel</a:t>
            </a:r>
            <a:r>
              <a:rPr lang="en-US" baseline="30000" dirty="0">
                <a:sym typeface="Symbol" panose="05050102010706020507" pitchFamily="18" charset="2"/>
              </a:rPr>
              <a:t>2</a:t>
            </a:r>
            <a:r>
              <a:rPr lang="en-US" dirty="0">
                <a:sym typeface="Symbol" panose="05050102010706020507" pitchFamily="18" charset="2"/>
              </a:rPr>
              <a:t>/(8E</a:t>
            </a:r>
            <a:r>
              <a:rPr lang="en-US" baseline="-25000" dirty="0">
                <a:sym typeface="Symbol" panose="05050102010706020507" pitchFamily="18" charset="2"/>
              </a:rPr>
              <a:t>ci</a:t>
            </a:r>
            <a:r>
              <a:rPr lang="en-US" dirty="0">
                <a:sym typeface="Symbol" panose="05050102010706020507" pitchFamily="18" charset="2"/>
              </a:rPr>
              <a:t>I)</a:t>
            </a:r>
          </a:p>
          <a:p>
            <a:r>
              <a:rPr lang="en-US" dirty="0">
                <a:sym typeface="Symbol" panose="05050102010706020507" pitchFamily="18" charset="2"/>
              </a:rPr>
              <a:t>L = 42 </a:t>
            </a:r>
            <a:r>
              <a:rPr lang="en-US" dirty="0" err="1">
                <a:sym typeface="Symbol" panose="05050102010706020507" pitchFamily="18" charset="2"/>
              </a:rPr>
              <a:t>ft</a:t>
            </a:r>
            <a:r>
              <a:rPr lang="en-US" dirty="0">
                <a:sym typeface="Symbol" panose="05050102010706020507" pitchFamily="18" charset="2"/>
              </a:rPr>
              <a:t>, P = 10(190 </a:t>
            </a:r>
            <a:r>
              <a:rPr lang="en-US" dirty="0" err="1">
                <a:sym typeface="Symbol" panose="05050102010706020507" pitchFamily="18" charset="2"/>
              </a:rPr>
              <a:t>ksi</a:t>
            </a:r>
            <a:r>
              <a:rPr lang="en-US" dirty="0">
                <a:sym typeface="Symbol" panose="05050102010706020507" pitchFamily="18" charset="2"/>
              </a:rPr>
              <a:t>)(0.153 in</a:t>
            </a:r>
            <a:r>
              <a:rPr lang="en-US" baseline="30000" dirty="0">
                <a:sym typeface="Symbol" panose="05050102010706020507" pitchFamily="18" charset="2"/>
              </a:rPr>
              <a:t>2</a:t>
            </a:r>
            <a:r>
              <a:rPr lang="en-US" dirty="0">
                <a:sym typeface="Symbol" panose="05050102010706020507" pitchFamily="18" charset="2"/>
              </a:rPr>
              <a:t>) = 290.7 k</a:t>
            </a:r>
          </a:p>
          <a:p>
            <a:r>
              <a:rPr lang="en-US" dirty="0">
                <a:sym typeface="Symbol" panose="05050102010706020507" pitchFamily="18" charset="2"/>
              </a:rPr>
              <a:t>I = 50,980 in4, e = 13.33 in. </a:t>
            </a:r>
            <a:endParaRPr lang="en-US" dirty="0"/>
          </a:p>
        </p:txBody>
      </p:sp>
      <p:sp>
        <p:nvSpPr>
          <p:cNvPr id="12" name="TextBox 11"/>
          <p:cNvSpPr txBox="1"/>
          <p:nvPr/>
        </p:nvSpPr>
        <p:spPr>
          <a:xfrm>
            <a:off x="5765652" y="2542409"/>
            <a:ext cx="1285875" cy="646331"/>
          </a:xfrm>
          <a:prstGeom prst="rect">
            <a:avLst/>
          </a:prstGeom>
          <a:solidFill>
            <a:schemeClr val="bg1"/>
          </a:solidFill>
          <a:ln>
            <a:solidFill>
              <a:srgbClr val="000000"/>
            </a:solidFill>
          </a:ln>
        </p:spPr>
        <p:txBody>
          <a:bodyPr wrap="square" rtlCol="0">
            <a:spAutoFit/>
          </a:bodyPr>
          <a:lstStyle/>
          <a:p>
            <a:r>
              <a:rPr lang="en-US" dirty="0">
                <a:sym typeface="Symbol" panose="05050102010706020507" pitchFamily="18" charset="2"/>
              </a:rPr>
              <a:t> = 0.63 in.</a:t>
            </a:r>
          </a:p>
          <a:p>
            <a:r>
              <a:rPr lang="en-US" dirty="0">
                <a:sym typeface="Symbol" panose="05050102010706020507" pitchFamily="18" charset="2"/>
              </a:rPr>
              <a:t> = 0.45 in.</a:t>
            </a:r>
          </a:p>
        </p:txBody>
      </p:sp>
      <p:sp>
        <p:nvSpPr>
          <p:cNvPr id="13" name="TextBox 12"/>
          <p:cNvSpPr txBox="1"/>
          <p:nvPr/>
        </p:nvSpPr>
        <p:spPr>
          <a:xfrm>
            <a:off x="7639050" y="956904"/>
            <a:ext cx="4311356" cy="923330"/>
          </a:xfrm>
          <a:prstGeom prst="rect">
            <a:avLst/>
          </a:prstGeom>
          <a:noFill/>
        </p:spPr>
        <p:txBody>
          <a:bodyPr wrap="square" rtlCol="0">
            <a:spAutoFit/>
          </a:bodyPr>
          <a:lstStyle/>
          <a:p>
            <a:r>
              <a:rPr lang="en-US" dirty="0">
                <a:sym typeface="Symbol" panose="05050102010706020507" pitchFamily="18" charset="2"/>
              </a:rPr>
              <a:t> = Pel</a:t>
            </a:r>
            <a:r>
              <a:rPr lang="en-US" baseline="30000" dirty="0">
                <a:sym typeface="Symbol" panose="05050102010706020507" pitchFamily="18" charset="2"/>
              </a:rPr>
              <a:t>2</a:t>
            </a:r>
            <a:r>
              <a:rPr lang="en-US" dirty="0">
                <a:sym typeface="Symbol" panose="05050102010706020507" pitchFamily="18" charset="2"/>
              </a:rPr>
              <a:t>/(8E</a:t>
            </a:r>
            <a:r>
              <a:rPr lang="en-US" baseline="-25000" dirty="0">
                <a:sym typeface="Symbol" panose="05050102010706020507" pitchFamily="18" charset="2"/>
              </a:rPr>
              <a:t>ci</a:t>
            </a:r>
            <a:r>
              <a:rPr lang="en-US" dirty="0">
                <a:sym typeface="Symbol" panose="05050102010706020507" pitchFamily="18" charset="2"/>
              </a:rPr>
              <a:t>I)</a:t>
            </a:r>
          </a:p>
          <a:p>
            <a:r>
              <a:rPr lang="en-US" dirty="0">
                <a:sym typeface="Symbol" panose="05050102010706020507" pitchFamily="18" charset="2"/>
              </a:rPr>
              <a:t>L = 109 </a:t>
            </a:r>
            <a:r>
              <a:rPr lang="en-US" dirty="0" err="1">
                <a:sym typeface="Symbol" panose="05050102010706020507" pitchFamily="18" charset="2"/>
              </a:rPr>
              <a:t>ft</a:t>
            </a:r>
            <a:r>
              <a:rPr lang="en-US" dirty="0">
                <a:sym typeface="Symbol" panose="05050102010706020507" pitchFamily="18" charset="2"/>
              </a:rPr>
              <a:t>, P = 38(190 </a:t>
            </a:r>
            <a:r>
              <a:rPr lang="en-US" dirty="0" err="1">
                <a:sym typeface="Symbol" panose="05050102010706020507" pitchFamily="18" charset="2"/>
              </a:rPr>
              <a:t>ksi</a:t>
            </a:r>
            <a:r>
              <a:rPr lang="en-US" dirty="0">
                <a:sym typeface="Symbol" panose="05050102010706020507" pitchFamily="18" charset="2"/>
              </a:rPr>
              <a:t>)(0.153 in</a:t>
            </a:r>
            <a:r>
              <a:rPr lang="en-US" baseline="30000" dirty="0">
                <a:sym typeface="Symbol" panose="05050102010706020507" pitchFamily="18" charset="2"/>
              </a:rPr>
              <a:t>2</a:t>
            </a:r>
            <a:r>
              <a:rPr lang="en-US" dirty="0">
                <a:sym typeface="Symbol" panose="05050102010706020507" pitchFamily="18" charset="2"/>
              </a:rPr>
              <a:t>) = 1105 k</a:t>
            </a:r>
          </a:p>
          <a:p>
            <a:r>
              <a:rPr lang="en-US" dirty="0">
                <a:sym typeface="Symbol" panose="05050102010706020507" pitchFamily="18" charset="2"/>
              </a:rPr>
              <a:t>I = 733,320 in4, e = 33 in. </a:t>
            </a:r>
            <a:endParaRPr lang="en-US" dirty="0"/>
          </a:p>
        </p:txBody>
      </p:sp>
      <p:sp>
        <p:nvSpPr>
          <p:cNvPr id="15" name="TextBox 14"/>
          <p:cNvSpPr txBox="1"/>
          <p:nvPr/>
        </p:nvSpPr>
        <p:spPr>
          <a:xfrm>
            <a:off x="10528152" y="5325238"/>
            <a:ext cx="1285875" cy="646331"/>
          </a:xfrm>
          <a:prstGeom prst="rect">
            <a:avLst/>
          </a:prstGeom>
          <a:solidFill>
            <a:schemeClr val="bg1"/>
          </a:solidFill>
          <a:ln>
            <a:solidFill>
              <a:srgbClr val="000000"/>
            </a:solidFill>
          </a:ln>
        </p:spPr>
        <p:txBody>
          <a:bodyPr wrap="square" rtlCol="0">
            <a:spAutoFit/>
          </a:bodyPr>
          <a:lstStyle/>
          <a:p>
            <a:r>
              <a:rPr lang="en-US" dirty="0">
                <a:sym typeface="Symbol" panose="05050102010706020507" pitchFamily="18" charset="2"/>
              </a:rPr>
              <a:t> = 2.41 in.</a:t>
            </a:r>
          </a:p>
          <a:p>
            <a:r>
              <a:rPr lang="en-US" dirty="0">
                <a:sym typeface="Symbol" panose="05050102010706020507" pitchFamily="18" charset="2"/>
              </a:rPr>
              <a:t> = 2.14 in.</a:t>
            </a:r>
          </a:p>
        </p:txBody>
      </p:sp>
      <p:sp>
        <p:nvSpPr>
          <p:cNvPr id="16" name="TextBox 15"/>
          <p:cNvSpPr txBox="1"/>
          <p:nvPr/>
        </p:nvSpPr>
        <p:spPr>
          <a:xfrm>
            <a:off x="-317" y="319731"/>
            <a:ext cx="7639367" cy="1015663"/>
          </a:xfrm>
          <a:prstGeom prst="rect">
            <a:avLst/>
          </a:prstGeom>
          <a:solidFill>
            <a:schemeClr val="bg1"/>
          </a:solidFill>
        </p:spPr>
        <p:txBody>
          <a:bodyPr wrap="square" rtlCol="0">
            <a:spAutoFit/>
          </a:bodyPr>
          <a:lstStyle/>
          <a:p>
            <a:pPr marL="457200" lvl="0" indent="-457200">
              <a:buAutoNum type="arabicParenBoth"/>
            </a:pPr>
            <a:r>
              <a:rPr lang="en-US" sz="2000" b="1" dirty="0">
                <a:cs typeface="Times New Roman" panose="02020603050405020304" pitchFamily="18" charset="0"/>
              </a:rPr>
              <a:t>Current Methods for Camber Prediction:  </a:t>
            </a:r>
          </a:p>
          <a:p>
            <a:pPr lvl="0"/>
            <a:r>
              <a:rPr lang="en-US" sz="2000" dirty="0">
                <a:cs typeface="Times New Roman" panose="02020603050405020304" pitchFamily="18" charset="0"/>
              </a:rPr>
              <a:t>          1.80 × initial camber – 1.85 × deflection  </a:t>
            </a:r>
            <a:r>
              <a:rPr lang="en-US" sz="2000" b="1" dirty="0">
                <a:cs typeface="Times New Roman" panose="02020603050405020304" pitchFamily="18" charset="0"/>
              </a:rPr>
              <a:t>=</a:t>
            </a:r>
            <a:r>
              <a:rPr lang="en-US" sz="2000" dirty="0">
                <a:cs typeface="Times New Roman" panose="02020603050405020304" pitchFamily="18" charset="0"/>
              </a:rPr>
              <a:t>  camber at erection</a:t>
            </a:r>
          </a:p>
          <a:p>
            <a:pPr lvl="0"/>
            <a:r>
              <a:rPr lang="en-US" sz="2000" dirty="0">
                <a:cs typeface="Times New Roman" panose="02020603050405020304" pitchFamily="18" charset="0"/>
              </a:rPr>
              <a:t>          2.45 × initial camber – 2.70 × deflection – (others) = final camber</a:t>
            </a:r>
          </a:p>
        </p:txBody>
      </p:sp>
      <p:sp>
        <p:nvSpPr>
          <p:cNvPr id="4" name="Footer Placeholder 3"/>
          <p:cNvSpPr>
            <a:spLocks noGrp="1"/>
          </p:cNvSpPr>
          <p:nvPr>
            <p:ph type="ftr" sz="quarter" idx="11"/>
          </p:nvPr>
        </p:nvSpPr>
        <p:spPr/>
        <p:txBody>
          <a:bodyPr/>
          <a:lstStyle/>
          <a:p>
            <a:r>
              <a:rPr lang="en-US"/>
              <a:t>Department of Civil Engineering, University of Arkansas</a:t>
            </a:r>
          </a:p>
        </p:txBody>
      </p:sp>
      <p:sp>
        <p:nvSpPr>
          <p:cNvPr id="7" name="Slide Number Placeholder 6"/>
          <p:cNvSpPr>
            <a:spLocks noGrp="1"/>
          </p:cNvSpPr>
          <p:nvPr>
            <p:ph type="sldNum" sz="quarter" idx="12"/>
          </p:nvPr>
        </p:nvSpPr>
        <p:spPr/>
        <p:txBody>
          <a:bodyPr/>
          <a:lstStyle/>
          <a:p>
            <a:fld id="{D6250E04-6916-483F-8912-E3122841C443}" type="slidenum">
              <a:rPr lang="en-US" smtClean="0"/>
              <a:t>18</a:t>
            </a:fld>
            <a:endParaRPr lang="en-US"/>
          </a:p>
        </p:txBody>
      </p:sp>
    </p:spTree>
    <p:extLst>
      <p:ext uri="{BB962C8B-B14F-4D97-AF65-F5344CB8AC3E}">
        <p14:creationId xmlns:p14="http://schemas.microsoft.com/office/powerpoint/2010/main" val="3621230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animBg="1"/>
      <p:bldP spid="13"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9447" y="1844899"/>
            <a:ext cx="4345386" cy="23732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ACI 363 equation and the AASHTO LRFD equation underestimated the modulus of elasticity of concrete by 15% to 20%.</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Modification factors are proposed in the final report to overcome the underestimation. </a:t>
            </a:r>
          </a:p>
        </p:txBody>
      </p:sp>
      <p:sp>
        <p:nvSpPr>
          <p:cNvPr id="2" name="Rectangle 1"/>
          <p:cNvSpPr/>
          <p:nvPr/>
        </p:nvSpPr>
        <p:spPr>
          <a:xfrm>
            <a:off x="6707229" y="5414772"/>
            <a:ext cx="4447629" cy="400110"/>
          </a:xfrm>
          <a:prstGeom prst="rect">
            <a:avLst/>
          </a:prstGeom>
        </p:spPr>
        <p:txBody>
          <a:bodyPr wrap="none">
            <a:spAutoFit/>
          </a:bodyPr>
          <a:lstStyle/>
          <a:p>
            <a:pPr algn="ctr">
              <a:defRPr sz="1800" b="1"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r>
              <a:rPr lang="en-US" sz="2000" b="1" dirty="0"/>
              <a:t>Predicted versus measured E at release</a:t>
            </a:r>
          </a:p>
        </p:txBody>
      </p:sp>
      <p:sp>
        <p:nvSpPr>
          <p:cNvPr id="6" name="Rectangle 5"/>
          <p:cNvSpPr/>
          <p:nvPr/>
        </p:nvSpPr>
        <p:spPr>
          <a:xfrm>
            <a:off x="583024" y="505136"/>
            <a:ext cx="4955267" cy="769441"/>
          </a:xfrm>
          <a:prstGeom prst="rect">
            <a:avLst/>
          </a:prstGeom>
        </p:spPr>
        <p:txBody>
          <a:bodyPr wrap="none">
            <a:spAutoFit/>
          </a:bodyPr>
          <a:lstStyle/>
          <a:p>
            <a:r>
              <a:rPr lang="en-US" sz="4400" dirty="0">
                <a:cs typeface="Times New Roman" panose="02020603050405020304" pitchFamily="18" charset="0"/>
              </a:rPr>
              <a:t>Modulus of Elasticity</a:t>
            </a:r>
            <a:endParaRPr lang="en-US" sz="4400" dirty="0"/>
          </a:p>
        </p:txBody>
      </p:sp>
      <p:pic>
        <p:nvPicPr>
          <p:cNvPr id="7" name="Picture 6">
            <a:extLst>
              <a:ext uri="{FF2B5EF4-FFF2-40B4-BE49-F238E27FC236}">
                <a16:creationId xmlns:a16="http://schemas.microsoft.com/office/drawing/2014/main" id="{428D13A2-C196-4023-A578-24477471AE5B}"/>
              </a:ext>
            </a:extLst>
          </p:cNvPr>
          <p:cNvPicPr>
            <a:picLocks noChangeAspect="1"/>
          </p:cNvPicPr>
          <p:nvPr/>
        </p:nvPicPr>
        <p:blipFill>
          <a:blip r:embed="rId2"/>
          <a:stretch>
            <a:fillRect/>
          </a:stretch>
        </p:blipFill>
        <p:spPr>
          <a:xfrm>
            <a:off x="134447" y="5090982"/>
            <a:ext cx="3429000" cy="723900"/>
          </a:xfrm>
          <a:prstGeom prst="rect">
            <a:avLst/>
          </a:prstGeom>
        </p:spPr>
      </p:pic>
      <p:pic>
        <p:nvPicPr>
          <p:cNvPr id="9" name="Picture 8">
            <a:extLst>
              <a:ext uri="{FF2B5EF4-FFF2-40B4-BE49-F238E27FC236}">
                <a16:creationId xmlns:a16="http://schemas.microsoft.com/office/drawing/2014/main" id="{B5A990BB-789D-45A4-8948-A04BB36C9736}"/>
              </a:ext>
            </a:extLst>
          </p:cNvPr>
          <p:cNvPicPr>
            <a:picLocks noChangeAspect="1"/>
          </p:cNvPicPr>
          <p:nvPr/>
        </p:nvPicPr>
        <p:blipFill>
          <a:blip r:embed="rId3"/>
          <a:stretch>
            <a:fillRect/>
          </a:stretch>
        </p:blipFill>
        <p:spPr>
          <a:xfrm>
            <a:off x="241844" y="5814882"/>
            <a:ext cx="2419350" cy="762000"/>
          </a:xfrm>
          <a:prstGeom prst="rect">
            <a:avLst/>
          </a:prstGeom>
        </p:spPr>
      </p:pic>
      <p:sp>
        <p:nvSpPr>
          <p:cNvPr id="10" name="TextBox 9">
            <a:extLst>
              <a:ext uri="{FF2B5EF4-FFF2-40B4-BE49-F238E27FC236}">
                <a16:creationId xmlns:a16="http://schemas.microsoft.com/office/drawing/2014/main" id="{0967401D-3196-4551-9708-F9534DAE51F8}"/>
              </a:ext>
            </a:extLst>
          </p:cNvPr>
          <p:cNvSpPr txBox="1"/>
          <p:nvPr/>
        </p:nvSpPr>
        <p:spPr>
          <a:xfrm>
            <a:off x="3730623" y="5230105"/>
            <a:ext cx="13989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ACI 363-14</a:t>
            </a:r>
          </a:p>
        </p:txBody>
      </p:sp>
      <p:sp>
        <p:nvSpPr>
          <p:cNvPr id="11" name="TextBox 10">
            <a:extLst>
              <a:ext uri="{FF2B5EF4-FFF2-40B4-BE49-F238E27FC236}">
                <a16:creationId xmlns:a16="http://schemas.microsoft.com/office/drawing/2014/main" id="{DE40DC4C-47EB-40E7-B5B1-E637C6D185B8}"/>
              </a:ext>
            </a:extLst>
          </p:cNvPr>
          <p:cNvSpPr txBox="1"/>
          <p:nvPr/>
        </p:nvSpPr>
        <p:spPr>
          <a:xfrm>
            <a:off x="3730623" y="6011216"/>
            <a:ext cx="227246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2014 AASHTO LRFD </a:t>
            </a:r>
          </a:p>
        </p:txBody>
      </p:sp>
      <p:graphicFrame>
        <p:nvGraphicFramePr>
          <p:cNvPr id="12" name="Chart 11">
            <a:extLst>
              <a:ext uri="{FF2B5EF4-FFF2-40B4-BE49-F238E27FC236}">
                <a16:creationId xmlns:a16="http://schemas.microsoft.com/office/drawing/2014/main" id="{A90BA40D-DD09-4612-9CCF-D6E737F23214}"/>
              </a:ext>
            </a:extLst>
          </p:cNvPr>
          <p:cNvGraphicFramePr/>
          <p:nvPr>
            <p:extLst>
              <p:ext uri="{D42A27DB-BD31-4B8C-83A1-F6EECF244321}">
                <p14:modId xmlns:p14="http://schemas.microsoft.com/office/powerpoint/2010/main" val="3683656747"/>
              </p:ext>
            </p:extLst>
          </p:nvPr>
        </p:nvGraphicFramePr>
        <p:xfrm>
          <a:off x="5129607" y="1897317"/>
          <a:ext cx="6769379" cy="351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002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Acknowledgements</a:t>
            </a:r>
          </a:p>
        </p:txBody>
      </p:sp>
      <p:sp>
        <p:nvSpPr>
          <p:cNvPr id="8" name="Content Placeholder 7"/>
          <p:cNvSpPr>
            <a:spLocks noGrp="1"/>
          </p:cNvSpPr>
          <p:nvPr>
            <p:ph sz="half" idx="1"/>
          </p:nvPr>
        </p:nvSpPr>
        <p:spPr>
          <a:xfrm>
            <a:off x="838199" y="1825625"/>
            <a:ext cx="10014679" cy="4351338"/>
          </a:xfrm>
        </p:spPr>
        <p:txBody>
          <a:bodyPr/>
          <a:lstStyle/>
          <a:p>
            <a:r>
              <a:rPr lang="en-US" dirty="0"/>
              <a:t>Ahmed Al Mohammedi, Graduate Student</a:t>
            </a:r>
          </a:p>
          <a:p>
            <a:r>
              <a:rPr lang="en-US" dirty="0"/>
              <a:t>Bryan Casillas, Graduate Student</a:t>
            </a:r>
          </a:p>
          <a:p>
            <a:r>
              <a:rPr lang="en-US" dirty="0"/>
              <a:t>Rick Stanley, ARDOT</a:t>
            </a:r>
          </a:p>
          <a:p>
            <a:r>
              <a:rPr lang="en-US" dirty="0"/>
              <a:t>Chris </a:t>
            </a:r>
            <a:r>
              <a:rPr lang="en-US" dirty="0" err="1"/>
              <a:t>McKenney</a:t>
            </a:r>
            <a:r>
              <a:rPr lang="en-US" dirty="0"/>
              <a:t>, ARDOT</a:t>
            </a:r>
          </a:p>
          <a:p>
            <a:r>
              <a:rPr lang="en-US" dirty="0"/>
              <a:t>Patrick Stevens, BGE</a:t>
            </a:r>
          </a:p>
          <a:p>
            <a:r>
              <a:rPr lang="en-US" dirty="0"/>
              <a:t>Kip Guthrie, BGE</a:t>
            </a:r>
          </a:p>
          <a:p>
            <a:r>
              <a:rPr lang="en-US" dirty="0"/>
              <a:t>Neil </a:t>
            </a:r>
            <a:r>
              <a:rPr lang="en-US" dirty="0" err="1"/>
              <a:t>Drews</a:t>
            </a:r>
            <a:r>
              <a:rPr lang="en-US" dirty="0"/>
              <a:t>, </a:t>
            </a:r>
            <a:r>
              <a:rPr lang="en-US" dirty="0" err="1"/>
              <a:t>Coreslab</a:t>
            </a:r>
            <a:r>
              <a:rPr lang="en-US" dirty="0"/>
              <a:t> Structures, Tulsa, OK</a:t>
            </a:r>
          </a:p>
          <a:p>
            <a:r>
              <a:rPr lang="en-US" dirty="0"/>
              <a:t>Pam </a:t>
            </a:r>
            <a:r>
              <a:rPr lang="en-US" dirty="0" err="1"/>
              <a:t>Gullett</a:t>
            </a:r>
            <a:r>
              <a:rPr lang="en-US" dirty="0"/>
              <a:t>, JJ Ferguson </a:t>
            </a:r>
            <a:r>
              <a:rPr lang="en-US" dirty="0" err="1"/>
              <a:t>Prestress</a:t>
            </a:r>
            <a:r>
              <a:rPr lang="en-US" dirty="0"/>
              <a:t> Precast, Greenwood, MS</a:t>
            </a:r>
          </a:p>
          <a:p>
            <a:endParaRPr lang="en-US" dirty="0"/>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2</a:t>
            </a:fld>
            <a:endParaRPr lang="en-US"/>
          </a:p>
        </p:txBody>
      </p:sp>
    </p:spTree>
    <p:extLst>
      <p:ext uri="{BB962C8B-B14F-4D97-AF65-F5344CB8AC3E}">
        <p14:creationId xmlns:p14="http://schemas.microsoft.com/office/powerpoint/2010/main" val="3965513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18" y="125387"/>
            <a:ext cx="10696575" cy="1325563"/>
          </a:xfrm>
        </p:spPr>
        <p:txBody>
          <a:bodyPr>
            <a:normAutofit/>
          </a:bodyPr>
          <a:lstStyle/>
          <a:p>
            <a:r>
              <a:rPr lang="en-US" sz="3600" dirty="0">
                <a:latin typeface="+mn-lt"/>
                <a:cs typeface="Times New Roman" panose="02020603050405020304" pitchFamily="18" charset="0"/>
              </a:rPr>
              <a:t>Measured vs Designed Camber:</a:t>
            </a:r>
          </a:p>
        </p:txBody>
      </p:sp>
      <p:graphicFrame>
        <p:nvGraphicFramePr>
          <p:cNvPr id="4" name="Chart 3"/>
          <p:cNvGraphicFramePr>
            <a:graphicFrameLocks/>
          </p:cNvGraphicFramePr>
          <p:nvPr>
            <p:extLst>
              <p:ext uri="{D42A27DB-BD31-4B8C-83A1-F6EECF244321}">
                <p14:modId xmlns:p14="http://schemas.microsoft.com/office/powerpoint/2010/main" val="3511472126"/>
              </p:ext>
            </p:extLst>
          </p:nvPr>
        </p:nvGraphicFramePr>
        <p:xfrm>
          <a:off x="5900059" y="3516351"/>
          <a:ext cx="6291941" cy="3341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012278528"/>
              </p:ext>
            </p:extLst>
          </p:nvPr>
        </p:nvGraphicFramePr>
        <p:xfrm>
          <a:off x="6255656" y="194595"/>
          <a:ext cx="5747658" cy="3252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760556295"/>
              </p:ext>
            </p:extLst>
          </p:nvPr>
        </p:nvGraphicFramePr>
        <p:xfrm>
          <a:off x="118518" y="1266529"/>
          <a:ext cx="5711373" cy="3920647"/>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8"/>
          <p:cNvSpPr>
            <a:spLocks noGrp="1"/>
          </p:cNvSpPr>
          <p:nvPr>
            <p:ph type="ftr" sz="quarter" idx="11"/>
          </p:nvPr>
        </p:nvSpPr>
        <p:spPr/>
        <p:txBody>
          <a:bodyPr/>
          <a:lstStyle/>
          <a:p>
            <a:r>
              <a:rPr lang="en-US"/>
              <a:t>Department of Civil Engineering, University of Arkansas</a:t>
            </a:r>
          </a:p>
        </p:txBody>
      </p:sp>
      <p:sp>
        <p:nvSpPr>
          <p:cNvPr id="10" name="Slide Number Placeholder 9"/>
          <p:cNvSpPr>
            <a:spLocks noGrp="1"/>
          </p:cNvSpPr>
          <p:nvPr>
            <p:ph type="sldNum" sz="quarter" idx="12"/>
          </p:nvPr>
        </p:nvSpPr>
        <p:spPr/>
        <p:txBody>
          <a:bodyPr/>
          <a:lstStyle/>
          <a:p>
            <a:fld id="{D6250E04-6916-483F-8912-E3122841C443}" type="slidenum">
              <a:rPr lang="en-US" smtClean="0"/>
              <a:t>20</a:t>
            </a:fld>
            <a:endParaRPr lang="en-US"/>
          </a:p>
        </p:txBody>
      </p:sp>
    </p:spTree>
    <p:extLst>
      <p:ext uri="{BB962C8B-B14F-4D97-AF65-F5344CB8AC3E}">
        <p14:creationId xmlns:p14="http://schemas.microsoft.com/office/powerpoint/2010/main" val="66052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Camber at Erection - Summary</a:t>
            </a:r>
            <a:endParaRPr lang="en-US" dirty="0"/>
          </a:p>
        </p:txBody>
      </p:sp>
      <p:pic>
        <p:nvPicPr>
          <p:cNvPr id="6" name="Content Placeholder 5"/>
          <p:cNvPicPr>
            <a:picLocks noGrp="1" noChangeAspect="1"/>
          </p:cNvPicPr>
          <p:nvPr>
            <p:ph idx="1"/>
          </p:nvPr>
        </p:nvPicPr>
        <p:blipFill>
          <a:blip r:embed="rId2"/>
          <a:stretch>
            <a:fillRect/>
          </a:stretch>
        </p:blipFill>
        <p:spPr>
          <a:xfrm>
            <a:off x="838200" y="1718143"/>
            <a:ext cx="10351845" cy="4820769"/>
          </a:xfrm>
          <a:prstGeom prst="rect">
            <a:avLst/>
          </a:prstGeom>
        </p:spPr>
      </p:pic>
      <p:sp>
        <p:nvSpPr>
          <p:cNvPr id="4" name="Footer Placeholder 3"/>
          <p:cNvSpPr>
            <a:spLocks noGrp="1"/>
          </p:cNvSpPr>
          <p:nvPr>
            <p:ph type="ftr" sz="quarter" idx="11"/>
          </p:nvPr>
        </p:nvSpPr>
        <p:spPr/>
        <p:txBody>
          <a:bodyPr/>
          <a:lstStyle/>
          <a:p>
            <a:r>
              <a:rPr lang="en-US" smtClean="0"/>
              <a:t>Department of Civil Engineering, University of Arkansas</a:t>
            </a:r>
            <a:endParaRPr lang="en-US"/>
          </a:p>
        </p:txBody>
      </p:sp>
      <p:sp>
        <p:nvSpPr>
          <p:cNvPr id="5" name="Slide Number Placeholder 4"/>
          <p:cNvSpPr>
            <a:spLocks noGrp="1"/>
          </p:cNvSpPr>
          <p:nvPr>
            <p:ph type="sldNum" sz="quarter" idx="12"/>
          </p:nvPr>
        </p:nvSpPr>
        <p:spPr/>
        <p:txBody>
          <a:bodyPr/>
          <a:lstStyle/>
          <a:p>
            <a:fld id="{D6250E04-6916-483F-8912-E3122841C443}" type="slidenum">
              <a:rPr lang="en-US" smtClean="0"/>
              <a:t>21</a:t>
            </a:fld>
            <a:endParaRPr lang="en-US"/>
          </a:p>
        </p:txBody>
      </p:sp>
    </p:spTree>
    <p:extLst>
      <p:ext uri="{BB962C8B-B14F-4D97-AF65-F5344CB8AC3E}">
        <p14:creationId xmlns:p14="http://schemas.microsoft.com/office/powerpoint/2010/main" val="742097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90" y="409706"/>
            <a:ext cx="10515600" cy="964734"/>
          </a:xfrm>
        </p:spPr>
        <p:txBody>
          <a:bodyPr>
            <a:normAutofit/>
          </a:bodyPr>
          <a:lstStyle/>
          <a:p>
            <a:r>
              <a:rPr lang="en-US" sz="3200" dirty="0">
                <a:latin typeface="+mn-lt"/>
                <a:cs typeface="Times New Roman" panose="02020603050405020304" pitchFamily="18" charset="0"/>
              </a:rPr>
              <a:t>Recommended Changes to Camber Equations</a:t>
            </a:r>
            <a:endParaRPr lang="en-US" sz="3200" dirty="0">
              <a:latin typeface="+mn-lt"/>
            </a:endParaRPr>
          </a:p>
        </p:txBody>
      </p:sp>
      <p:graphicFrame>
        <p:nvGraphicFramePr>
          <p:cNvPr id="4" name="Content Placeholder 3">
            <a:extLst>
              <a:ext uri="{FF2B5EF4-FFF2-40B4-BE49-F238E27FC236}">
                <a16:creationId xmlns:a16="http://schemas.microsoft.com/office/drawing/2014/main" id="{00000000-0008-0000-0300-000002000000}"/>
              </a:ext>
            </a:extLst>
          </p:cNvPr>
          <p:cNvGraphicFramePr>
            <a:graphicFrameLocks noGrp="1"/>
          </p:cNvGraphicFramePr>
          <p:nvPr>
            <p:ph idx="1"/>
            <p:extLst/>
          </p:nvPr>
        </p:nvGraphicFramePr>
        <p:xfrm>
          <a:off x="0" y="3339838"/>
          <a:ext cx="5646490" cy="3518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300-000003000000}"/>
              </a:ext>
            </a:extLst>
          </p:cNvPr>
          <p:cNvGraphicFramePr/>
          <p:nvPr>
            <p:extLst/>
          </p:nvPr>
        </p:nvGraphicFramePr>
        <p:xfrm>
          <a:off x="5813571" y="3339838"/>
          <a:ext cx="6240710" cy="35181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8690" y="1320774"/>
            <a:ext cx="9932565" cy="923330"/>
          </a:xfrm>
          <a:prstGeom prst="rect">
            <a:avLst/>
          </a:prstGeom>
          <a:noFill/>
        </p:spPr>
        <p:txBody>
          <a:bodyPr wrap="square" rtlCol="0">
            <a:spAutoFit/>
          </a:bodyPr>
          <a:lstStyle/>
          <a:p>
            <a:r>
              <a:rPr lang="en-US" dirty="0"/>
              <a:t>The recommended method utilizes a single multiplier of 1.4 times the elastic camber (initial camber at release) calculated using gross section properties as shown in the equation below. This multiplier was validated using the camber measurements conducted at girders erection. </a:t>
            </a:r>
          </a:p>
        </p:txBody>
      </p:sp>
      <p:sp>
        <p:nvSpPr>
          <p:cNvPr id="8" name="TextBox 7"/>
          <p:cNvSpPr txBox="1"/>
          <p:nvPr/>
        </p:nvSpPr>
        <p:spPr>
          <a:xfrm>
            <a:off x="388690" y="2284140"/>
            <a:ext cx="7639367" cy="1015663"/>
          </a:xfrm>
          <a:prstGeom prst="rect">
            <a:avLst/>
          </a:prstGeom>
          <a:solidFill>
            <a:schemeClr val="bg1"/>
          </a:solidFill>
        </p:spPr>
        <p:txBody>
          <a:bodyPr wrap="square" rtlCol="0">
            <a:spAutoFit/>
          </a:bodyPr>
          <a:lstStyle/>
          <a:p>
            <a:pPr marL="457200" lvl="0" indent="-457200">
              <a:buAutoNum type="arabicParenBoth"/>
            </a:pPr>
            <a:r>
              <a:rPr lang="en-US" sz="2000" b="1" dirty="0">
                <a:cs typeface="Times New Roman" panose="02020603050405020304" pitchFamily="18" charset="0"/>
              </a:rPr>
              <a:t>Current Methods for Camber Prediction:  </a:t>
            </a:r>
          </a:p>
          <a:p>
            <a:pPr lvl="0"/>
            <a:r>
              <a:rPr lang="en-US" sz="2000" dirty="0">
                <a:cs typeface="Times New Roman" panose="02020603050405020304" pitchFamily="18" charset="0"/>
              </a:rPr>
              <a:t>          1.80 × initial camber – 1.85 × deflection  </a:t>
            </a:r>
            <a:r>
              <a:rPr lang="en-US" sz="2000" b="1" dirty="0">
                <a:cs typeface="Times New Roman" panose="02020603050405020304" pitchFamily="18" charset="0"/>
              </a:rPr>
              <a:t>=</a:t>
            </a:r>
            <a:r>
              <a:rPr lang="en-US" sz="2000" dirty="0">
                <a:cs typeface="Times New Roman" panose="02020603050405020304" pitchFamily="18" charset="0"/>
              </a:rPr>
              <a:t>  camber at erection</a:t>
            </a:r>
          </a:p>
          <a:p>
            <a:pPr lvl="0"/>
            <a:r>
              <a:rPr lang="en-US" sz="2000" dirty="0">
                <a:cs typeface="Times New Roman" panose="02020603050405020304" pitchFamily="18" charset="0"/>
              </a:rPr>
              <a:t>          2.45 × initial camber – 2.70 × deflection – (others) = final camber</a:t>
            </a:r>
          </a:p>
        </p:txBody>
      </p:sp>
      <p:sp>
        <p:nvSpPr>
          <p:cNvPr id="3" name="Rectangle 2"/>
          <p:cNvSpPr/>
          <p:nvPr/>
        </p:nvSpPr>
        <p:spPr>
          <a:xfrm>
            <a:off x="809625" y="2933700"/>
            <a:ext cx="895350" cy="36610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461" y="2924339"/>
            <a:ext cx="621309" cy="461665"/>
          </a:xfrm>
          <a:prstGeom prst="rect">
            <a:avLst/>
          </a:prstGeom>
          <a:solidFill>
            <a:schemeClr val="bg1"/>
          </a:solidFill>
          <a:ln w="50800">
            <a:solidFill>
              <a:srgbClr val="FF0000"/>
            </a:solidFill>
          </a:ln>
        </p:spPr>
        <p:txBody>
          <a:bodyPr wrap="square" rtlCol="0">
            <a:spAutoFit/>
          </a:bodyPr>
          <a:lstStyle/>
          <a:p>
            <a:r>
              <a:rPr lang="en-US" sz="2400" dirty="0"/>
              <a:t>1.4</a:t>
            </a:r>
          </a:p>
        </p:txBody>
      </p:sp>
      <p:sp>
        <p:nvSpPr>
          <p:cNvPr id="10" name="TextBox 9"/>
          <p:cNvSpPr txBox="1"/>
          <p:nvPr/>
        </p:nvSpPr>
        <p:spPr>
          <a:xfrm>
            <a:off x="3249358" y="2885918"/>
            <a:ext cx="4778699" cy="461665"/>
          </a:xfrm>
          <a:prstGeom prst="rect">
            <a:avLst/>
          </a:prstGeom>
          <a:solidFill>
            <a:schemeClr val="bg1"/>
          </a:solidFill>
          <a:ln w="50800">
            <a:noFill/>
          </a:ln>
        </p:spPr>
        <p:txBody>
          <a:bodyPr wrap="square" rtlCol="0">
            <a:spAutoFit/>
          </a:bodyPr>
          <a:lstStyle/>
          <a:p>
            <a:endParaRPr lang="en-US" sz="2400" dirty="0"/>
          </a:p>
        </p:txBody>
      </p:sp>
    </p:spTree>
    <p:extLst>
      <p:ext uri="{BB962C8B-B14F-4D97-AF65-F5344CB8AC3E}">
        <p14:creationId xmlns:p14="http://schemas.microsoft.com/office/powerpoint/2010/main" val="12993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65237"/>
            <a:ext cx="10515600" cy="1325563"/>
          </a:xfrm>
        </p:spPr>
        <p:txBody>
          <a:bodyPr>
            <a:normAutofit/>
          </a:bodyPr>
          <a:lstStyle/>
          <a:p>
            <a:r>
              <a:rPr lang="en-US" sz="3200" dirty="0">
                <a:latin typeface="+mn-lt"/>
                <a:cs typeface="Times New Roman" panose="02020603050405020304" pitchFamily="18" charset="0"/>
              </a:rPr>
              <a:t>Recommended Changes to Camber Equations</a:t>
            </a:r>
            <a:endParaRPr lang="en-US" sz="3200" dirty="0">
              <a:latin typeface="+mn-lt"/>
            </a:endParaRPr>
          </a:p>
        </p:txBody>
      </p:sp>
      <p:graphicFrame>
        <p:nvGraphicFramePr>
          <p:cNvPr id="4" name="Chart 3">
            <a:extLst>
              <a:ext uri="{FF2B5EF4-FFF2-40B4-BE49-F238E27FC236}">
                <a16:creationId xmlns:a16="http://schemas.microsoft.com/office/drawing/2014/main" id="{00000000-0008-0000-0300-000004000000}"/>
              </a:ext>
            </a:extLst>
          </p:cNvPr>
          <p:cNvGraphicFramePr/>
          <p:nvPr>
            <p:extLst>
              <p:ext uri="{D42A27DB-BD31-4B8C-83A1-F6EECF244321}">
                <p14:modId xmlns:p14="http://schemas.microsoft.com/office/powerpoint/2010/main" val="769969640"/>
              </p:ext>
            </p:extLst>
          </p:nvPr>
        </p:nvGraphicFramePr>
        <p:xfrm>
          <a:off x="-66675" y="1743275"/>
          <a:ext cx="5922628" cy="3611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300-000005000000}"/>
              </a:ext>
            </a:extLst>
          </p:cNvPr>
          <p:cNvGraphicFramePr/>
          <p:nvPr>
            <p:extLst>
              <p:ext uri="{D42A27DB-BD31-4B8C-83A1-F6EECF244321}">
                <p14:modId xmlns:p14="http://schemas.microsoft.com/office/powerpoint/2010/main" val="1699924681"/>
              </p:ext>
            </p:extLst>
          </p:nvPr>
        </p:nvGraphicFramePr>
        <p:xfrm>
          <a:off x="5855953" y="2646463"/>
          <a:ext cx="6269372" cy="3611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51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552" y="1534432"/>
            <a:ext cx="476250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cs typeface="Times New Roman" panose="02020603050405020304" pitchFamily="18" charset="0"/>
              </a:rPr>
              <a:t>For </a:t>
            </a:r>
            <a:r>
              <a:rPr lang="en-US" sz="2000" dirty="0">
                <a:cs typeface="Times New Roman" panose="02020603050405020304" pitchFamily="18" charset="0"/>
              </a:rPr>
              <a:t>Type VI </a:t>
            </a:r>
            <a:r>
              <a:rPr lang="en-US" sz="2000" dirty="0" smtClean="0">
                <a:cs typeface="Times New Roman" panose="02020603050405020304" pitchFamily="18" charset="0"/>
              </a:rPr>
              <a:t>girders, </a:t>
            </a:r>
            <a:r>
              <a:rPr lang="en-US" sz="2000" dirty="0">
                <a:cs typeface="Times New Roman" panose="02020603050405020304" pitchFamily="18" charset="0"/>
              </a:rPr>
              <a:t>the measured prestress losses before deck placement was 34% less than the expected.</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endParaRPr lang="en-US" sz="2000" dirty="0">
              <a:cs typeface="Times New Roman" panose="02020603050405020304" pitchFamily="18" charset="0"/>
            </a:endParaRPr>
          </a:p>
          <a:p>
            <a:pPr marL="742950" lvl="1" indent="-285750">
              <a:buFont typeface="Arial" panose="020B0604020202020204" pitchFamily="34" charset="0"/>
              <a:buChar char="•"/>
            </a:pPr>
            <a:r>
              <a:rPr lang="en-US" sz="2000" dirty="0">
                <a:cs typeface="Times New Roman" panose="02020603050405020304" pitchFamily="18" charset="0"/>
              </a:rPr>
              <a:t>The high compressive strength at release also affects modulus of elasticity.  </a:t>
            </a:r>
          </a:p>
          <a:p>
            <a:pPr marL="742950" lvl="1" indent="-285750">
              <a:buFont typeface="Arial" panose="020B0604020202020204" pitchFamily="34" charset="0"/>
              <a:buChar char="•"/>
            </a:pPr>
            <a:r>
              <a:rPr lang="en-US" sz="2000" dirty="0">
                <a:cs typeface="Times New Roman" panose="02020603050405020304" pitchFamily="18" charset="0"/>
              </a:rPr>
              <a:t>The measured elastic shortening losses was very close to the predicted when using transformed section properties. </a:t>
            </a:r>
          </a:p>
        </p:txBody>
      </p:sp>
      <p:sp>
        <p:nvSpPr>
          <p:cNvPr id="4" name="Title 3"/>
          <p:cNvSpPr>
            <a:spLocks noGrp="1"/>
          </p:cNvSpPr>
          <p:nvPr>
            <p:ph type="title"/>
          </p:nvPr>
        </p:nvSpPr>
        <p:spPr/>
        <p:txBody>
          <a:bodyPr/>
          <a:lstStyle/>
          <a:p>
            <a:r>
              <a:rPr lang="en-US" dirty="0" err="1">
                <a:latin typeface="+mn-lt"/>
              </a:rPr>
              <a:t>Prestress</a:t>
            </a:r>
            <a:r>
              <a:rPr lang="en-US" dirty="0">
                <a:latin typeface="+mn-lt"/>
              </a:rPr>
              <a:t> Losses</a:t>
            </a:r>
          </a:p>
        </p:txBody>
      </p:sp>
      <p:sp>
        <p:nvSpPr>
          <p:cNvPr id="13" name="Footer Placeholder 12"/>
          <p:cNvSpPr>
            <a:spLocks noGrp="1"/>
          </p:cNvSpPr>
          <p:nvPr>
            <p:ph type="ftr" sz="quarter" idx="11"/>
          </p:nvPr>
        </p:nvSpPr>
        <p:spPr/>
        <p:txBody>
          <a:bodyPr/>
          <a:lstStyle/>
          <a:p>
            <a:r>
              <a:rPr lang="en-US"/>
              <a:t>Department of Civil Engineering, University of Arkansas</a:t>
            </a:r>
          </a:p>
        </p:txBody>
      </p:sp>
      <p:sp>
        <p:nvSpPr>
          <p:cNvPr id="14" name="Slide Number Placeholder 13"/>
          <p:cNvSpPr>
            <a:spLocks noGrp="1"/>
          </p:cNvSpPr>
          <p:nvPr>
            <p:ph type="sldNum" sz="quarter" idx="12"/>
          </p:nvPr>
        </p:nvSpPr>
        <p:spPr/>
        <p:txBody>
          <a:bodyPr/>
          <a:lstStyle/>
          <a:p>
            <a:fld id="{D6250E04-6916-483F-8912-E3122841C443}" type="slidenum">
              <a:rPr lang="en-US" smtClean="0"/>
              <a:t>24</a:t>
            </a:fld>
            <a:endParaRPr lang="en-US"/>
          </a:p>
        </p:txBody>
      </p:sp>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40072446"/>
              </p:ext>
            </p:extLst>
          </p:nvPr>
        </p:nvGraphicFramePr>
        <p:xfrm>
          <a:off x="5290457" y="1379908"/>
          <a:ext cx="6901543" cy="4978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520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28624" y="0"/>
            <a:ext cx="10195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cs typeface="Times New Roman" panose="02020603050405020304" pitchFamily="18" charset="0"/>
              </a:rPr>
              <a:t>Results </a:t>
            </a:r>
            <a:endParaRPr lang="en-US" dirty="0">
              <a:latin typeface="+mn-lt"/>
            </a:endParaRPr>
          </a:p>
        </p:txBody>
      </p:sp>
      <p:sp>
        <p:nvSpPr>
          <p:cNvPr id="2" name="TextBox 1"/>
          <p:cNvSpPr txBox="1"/>
          <p:nvPr/>
        </p:nvSpPr>
        <p:spPr>
          <a:xfrm>
            <a:off x="266007" y="1130531"/>
            <a:ext cx="3624349"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a:cs typeface="Times New Roman" panose="02020603050405020304" pitchFamily="18" charset="0"/>
              </a:rPr>
              <a:t>The measured total prestress losses were </a:t>
            </a:r>
            <a:r>
              <a:rPr lang="en-US" b="1" dirty="0">
                <a:cs typeface="Times New Roman" panose="02020603050405020304" pitchFamily="18" charset="0"/>
              </a:rPr>
              <a:t>146% and 86% </a:t>
            </a:r>
            <a:r>
              <a:rPr lang="en-US" dirty="0">
                <a:cs typeface="Times New Roman" panose="02020603050405020304" pitchFamily="18" charset="0"/>
              </a:rPr>
              <a:t>less than the design losses calculated by the 2014 AASHTO refined method</a:t>
            </a:r>
          </a:p>
          <a:p>
            <a:pPr marL="285750" indent="-285750">
              <a:buFont typeface="Wingdings" panose="05000000000000000000" pitchFamily="2" charset="2"/>
              <a:buChar char="q"/>
            </a:pPr>
            <a:endParaRPr lang="en-US" dirty="0">
              <a:cs typeface="Times New Roman" panose="02020603050405020304" pitchFamily="18" charset="0"/>
            </a:endParaRPr>
          </a:p>
          <a:p>
            <a:pPr marL="285750" indent="-285750">
              <a:buFont typeface="Wingdings" panose="05000000000000000000" pitchFamily="2" charset="2"/>
              <a:buChar char="q"/>
            </a:pPr>
            <a:r>
              <a:rPr lang="en-US" dirty="0">
                <a:cs typeface="Times New Roman" panose="02020603050405020304" pitchFamily="18" charset="0"/>
              </a:rPr>
              <a:t>The high compressive strength at release decreased the </a:t>
            </a:r>
            <a:r>
              <a:rPr lang="en-US" dirty="0" err="1">
                <a:cs typeface="Times New Roman" panose="02020603050405020304" pitchFamily="18" charset="0"/>
              </a:rPr>
              <a:t>prestress</a:t>
            </a:r>
            <a:r>
              <a:rPr lang="en-US" dirty="0">
                <a:cs typeface="Times New Roman" panose="02020603050405020304" pitchFamily="18" charset="0"/>
              </a:rPr>
              <a:t> losses.</a:t>
            </a:r>
          </a:p>
          <a:p>
            <a:pPr marL="285750" indent="-285750">
              <a:buFont typeface="Wingdings" panose="05000000000000000000" pitchFamily="2" charset="2"/>
              <a:buChar char="q"/>
            </a:pPr>
            <a:endParaRPr lang="en-US" dirty="0">
              <a:cs typeface="Times New Roman" panose="02020603050405020304" pitchFamily="18" charset="0"/>
            </a:endParaRPr>
          </a:p>
          <a:p>
            <a:pPr marL="285750" indent="-285750">
              <a:buFont typeface="Wingdings" panose="05000000000000000000" pitchFamily="2" charset="2"/>
              <a:buChar char="q"/>
            </a:pPr>
            <a:r>
              <a:rPr lang="en-US" dirty="0">
                <a:cs typeface="Times New Roman" panose="02020603050405020304" pitchFamily="18" charset="0"/>
              </a:rPr>
              <a:t>Elastic shortening losses can be accurately estimated by applying the </a:t>
            </a:r>
            <a:r>
              <a:rPr lang="en-US" dirty="0" err="1">
                <a:cs typeface="Times New Roman" panose="02020603050405020304" pitchFamily="18" charset="0"/>
              </a:rPr>
              <a:t>prestressing</a:t>
            </a:r>
            <a:r>
              <a:rPr lang="en-US" dirty="0">
                <a:cs typeface="Times New Roman" panose="02020603050405020304" pitchFamily="18" charset="0"/>
              </a:rPr>
              <a:t> force directly to the transformed section properties.</a:t>
            </a:r>
          </a:p>
        </p:txBody>
      </p:sp>
      <p:sp>
        <p:nvSpPr>
          <p:cNvPr id="4" name="Footer Placeholder 3"/>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25</a:t>
            </a:fld>
            <a:endParaRPr lang="en-US"/>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11628802"/>
              </p:ext>
            </p:extLst>
          </p:nvPr>
        </p:nvGraphicFramePr>
        <p:xfrm>
          <a:off x="3899177" y="3944311"/>
          <a:ext cx="8233103" cy="2913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007199309"/>
              </p:ext>
            </p:extLst>
          </p:nvPr>
        </p:nvGraphicFramePr>
        <p:xfrm>
          <a:off x="4257040" y="228284"/>
          <a:ext cx="7334703" cy="3439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5583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8FB0-F2F2-49CA-BCD6-D13EDE07BE1D}"/>
              </a:ext>
            </a:extLst>
          </p:cNvPr>
          <p:cNvSpPr>
            <a:spLocks noGrp="1"/>
          </p:cNvSpPr>
          <p:nvPr>
            <p:ph type="title"/>
          </p:nvPr>
        </p:nvSpPr>
        <p:spPr>
          <a:xfrm>
            <a:off x="404770" y="215134"/>
            <a:ext cx="10515600" cy="1325563"/>
          </a:xfrm>
        </p:spPr>
        <p:txBody>
          <a:bodyPr>
            <a:normAutofit/>
          </a:bodyPr>
          <a:lstStyle/>
          <a:p>
            <a:r>
              <a:rPr lang="en-US" sz="3600" dirty="0"/>
              <a:t>Predicted </a:t>
            </a:r>
            <a:r>
              <a:rPr lang="en-US" sz="3600" dirty="0" smtClean="0"/>
              <a:t>vs </a:t>
            </a:r>
            <a:r>
              <a:rPr lang="en-US" sz="3600" dirty="0"/>
              <a:t>M</a:t>
            </a:r>
            <a:r>
              <a:rPr lang="en-US" sz="3600" dirty="0" smtClean="0"/>
              <a:t>easured Total </a:t>
            </a:r>
            <a:r>
              <a:rPr lang="en-US" sz="3600" dirty="0"/>
              <a:t>Prestress Losses</a:t>
            </a:r>
          </a:p>
        </p:txBody>
      </p:sp>
      <p:sp>
        <p:nvSpPr>
          <p:cNvPr id="4" name="Footer Placeholder 3">
            <a:extLst>
              <a:ext uri="{FF2B5EF4-FFF2-40B4-BE49-F238E27FC236}">
                <a16:creationId xmlns:a16="http://schemas.microsoft.com/office/drawing/2014/main" id="{61DC84B9-E4CC-4EC1-8132-C04269108B7D}"/>
              </a:ext>
            </a:extLst>
          </p:cNvPr>
          <p:cNvSpPr>
            <a:spLocks noGrp="1"/>
          </p:cNvSpPr>
          <p:nvPr>
            <p:ph type="ftr" sz="quarter" idx="11"/>
          </p:nvPr>
        </p:nvSpPr>
        <p:spPr/>
        <p:txBody>
          <a:bodyPr/>
          <a:lstStyle/>
          <a:p>
            <a:r>
              <a:rPr lang="en-US"/>
              <a:t>Department of Civil Engineering, University of Arkansas</a:t>
            </a:r>
          </a:p>
        </p:txBody>
      </p:sp>
      <p:sp>
        <p:nvSpPr>
          <p:cNvPr id="5" name="Slide Number Placeholder 4">
            <a:extLst>
              <a:ext uri="{FF2B5EF4-FFF2-40B4-BE49-F238E27FC236}">
                <a16:creationId xmlns:a16="http://schemas.microsoft.com/office/drawing/2014/main" id="{AEC05506-2376-44B3-B552-C72197778714}"/>
              </a:ext>
            </a:extLst>
          </p:cNvPr>
          <p:cNvSpPr>
            <a:spLocks noGrp="1"/>
          </p:cNvSpPr>
          <p:nvPr>
            <p:ph type="sldNum" sz="quarter" idx="12"/>
          </p:nvPr>
        </p:nvSpPr>
        <p:spPr/>
        <p:txBody>
          <a:bodyPr/>
          <a:lstStyle/>
          <a:p>
            <a:fld id="{D6250E04-6916-483F-8912-E3122841C443}" type="slidenum">
              <a:rPr lang="en-US" smtClean="0"/>
              <a:t>26</a:t>
            </a:fld>
            <a:endParaRPr lang="en-US"/>
          </a:p>
        </p:txBody>
      </p:sp>
      <p:sp>
        <p:nvSpPr>
          <p:cNvPr id="7" name="Rectangle 6">
            <a:extLst>
              <a:ext uri="{FF2B5EF4-FFF2-40B4-BE49-F238E27FC236}">
                <a16:creationId xmlns:a16="http://schemas.microsoft.com/office/drawing/2014/main" id="{6D2D6183-7CEE-45EF-8A17-B78A3335F8E6}"/>
              </a:ext>
            </a:extLst>
          </p:cNvPr>
          <p:cNvSpPr/>
          <p:nvPr/>
        </p:nvSpPr>
        <p:spPr>
          <a:xfrm>
            <a:off x="404770" y="1769297"/>
            <a:ext cx="3940808"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As shown in the percent differences between the measured and predicted prestress losses at the time of deck placement is </a:t>
            </a:r>
            <a:r>
              <a:rPr lang="en-US" b="1" dirty="0">
                <a:latin typeface="Times New Roman" panose="02020603050405020304" pitchFamily="18" charset="0"/>
                <a:cs typeface="Times New Roman" panose="02020603050405020304" pitchFamily="18" charset="0"/>
              </a:rPr>
              <a:t>146%, 86%, 71%, and 14% </a:t>
            </a:r>
            <a:r>
              <a:rPr lang="en-US" dirty="0">
                <a:latin typeface="Times New Roman" panose="02020603050405020304" pitchFamily="18" charset="0"/>
                <a:cs typeface="Times New Roman" panose="02020603050405020304" pitchFamily="18" charset="0"/>
              </a:rPr>
              <a:t>for AASHTO Type II, III, IV, and VI girders, respectively. </a:t>
            </a:r>
          </a:p>
        </p:txBody>
      </p:sp>
      <p:pic>
        <p:nvPicPr>
          <p:cNvPr id="10" name="Picture 9">
            <a:extLst>
              <a:ext uri="{FF2B5EF4-FFF2-40B4-BE49-F238E27FC236}">
                <a16:creationId xmlns:a16="http://schemas.microsoft.com/office/drawing/2014/main" id="{5A82A993-DA7F-4A4C-B405-978E5A7AE085}"/>
              </a:ext>
            </a:extLst>
          </p:cNvPr>
          <p:cNvPicPr>
            <a:picLocks noChangeAspect="1"/>
          </p:cNvPicPr>
          <p:nvPr/>
        </p:nvPicPr>
        <p:blipFill>
          <a:blip r:embed="rId2"/>
          <a:stretch>
            <a:fillRect/>
          </a:stretch>
        </p:blipFill>
        <p:spPr>
          <a:xfrm>
            <a:off x="5188017" y="1041718"/>
            <a:ext cx="6394383" cy="5451157"/>
          </a:xfrm>
          <a:prstGeom prst="rect">
            <a:avLst/>
          </a:prstGeom>
        </p:spPr>
      </p:pic>
    </p:spTree>
    <p:extLst>
      <p:ext uri="{BB962C8B-B14F-4D97-AF65-F5344CB8AC3E}">
        <p14:creationId xmlns:p14="http://schemas.microsoft.com/office/powerpoint/2010/main" val="91198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6040"/>
            <a:ext cx="10515600" cy="1325563"/>
          </a:xfrm>
        </p:spPr>
        <p:txBody>
          <a:bodyPr>
            <a:normAutofit/>
          </a:bodyPr>
          <a:lstStyle/>
          <a:p>
            <a:r>
              <a:rPr lang="en-US" sz="2800" dirty="0">
                <a:latin typeface="+mn-lt"/>
                <a:cs typeface="Times New Roman" panose="02020603050405020304" pitchFamily="18" charset="0"/>
              </a:rPr>
              <a:t>Recommended Changes to Modulus of Elasticity Equations</a:t>
            </a:r>
            <a:endParaRPr lang="en-US" sz="2800" b="1" dirty="0">
              <a:solidFill>
                <a:srgbClr val="C00000"/>
              </a:solidFill>
              <a:latin typeface="+mn-lt"/>
              <a:cs typeface="Times New Roman" panose="02020603050405020304" pitchFamily="18" charset="0"/>
            </a:endParaRPr>
          </a:p>
        </p:txBody>
      </p:sp>
      <p:sp>
        <p:nvSpPr>
          <p:cNvPr id="5" name="Rectangle 4"/>
          <p:cNvSpPr/>
          <p:nvPr/>
        </p:nvSpPr>
        <p:spPr>
          <a:xfrm>
            <a:off x="895350" y="1319101"/>
            <a:ext cx="9020175" cy="2554545"/>
          </a:xfrm>
          <a:prstGeom prst="rect">
            <a:avLst/>
          </a:prstGeom>
        </p:spPr>
        <p:txBody>
          <a:bodyPr wrap="square">
            <a:spAutoFit/>
          </a:bodyPr>
          <a:lstStyle/>
          <a:p>
            <a:pPr marL="342900" indent="-342900">
              <a:buFont typeface="Arial" panose="020B0604020202020204" pitchFamily="34" charset="0"/>
              <a:buChar char="•"/>
            </a:pPr>
            <a:r>
              <a:rPr lang="en-US" sz="2000" dirty="0">
                <a:cs typeface="Times New Roman" panose="02020603050405020304" pitchFamily="18" charset="0"/>
              </a:rPr>
              <a:t>The MOE of concrete is a significant parameter in determining the initial camber and deflection of </a:t>
            </a:r>
            <a:r>
              <a:rPr lang="en-US" sz="2000" dirty="0" err="1">
                <a:cs typeface="Times New Roman" panose="02020603050405020304" pitchFamily="18" charset="0"/>
              </a:rPr>
              <a:t>prestressed</a:t>
            </a:r>
            <a:r>
              <a:rPr lang="en-US" sz="2000" dirty="0">
                <a:cs typeface="Times New Roman" panose="02020603050405020304" pitchFamily="18" charset="0"/>
              </a:rPr>
              <a:t> concrete girders. </a:t>
            </a:r>
          </a:p>
          <a:p>
            <a:pPr marL="342900" indent="-342900">
              <a:buFont typeface="Arial" panose="020B0604020202020204" pitchFamily="34" charset="0"/>
              <a:buChar char="•"/>
            </a:pPr>
            <a:endParaRPr lang="en-US" sz="2000" dirty="0">
              <a:cs typeface="Times New Roman" panose="02020603050405020304" pitchFamily="18" charset="0"/>
            </a:endParaRPr>
          </a:p>
          <a:p>
            <a:pPr marL="342900" indent="-342900">
              <a:buFont typeface="Arial" panose="020B0604020202020204" pitchFamily="34" charset="0"/>
              <a:buChar char="•"/>
            </a:pPr>
            <a:r>
              <a:rPr lang="en-US" sz="2000" dirty="0">
                <a:cs typeface="Times New Roman" panose="02020603050405020304" pitchFamily="18" charset="0"/>
              </a:rPr>
              <a:t>MOE of concrete at release is necessary for estimating both downward and upward defection components of initial camber. </a:t>
            </a:r>
          </a:p>
          <a:p>
            <a:pPr marL="342900" indent="-342900">
              <a:buFont typeface="Arial" panose="020B0604020202020204" pitchFamily="34" charset="0"/>
              <a:buChar char="•"/>
            </a:pPr>
            <a:endParaRPr lang="en-US" sz="2000" dirty="0">
              <a:cs typeface="Times New Roman" panose="02020603050405020304" pitchFamily="18" charset="0"/>
            </a:endParaRPr>
          </a:p>
          <a:p>
            <a:pPr marL="342900" indent="-342900">
              <a:buFont typeface="Arial" panose="020B0604020202020204" pitchFamily="34" charset="0"/>
              <a:buChar char="•"/>
            </a:pPr>
            <a:r>
              <a:rPr lang="en-US" sz="2000" dirty="0">
                <a:cs typeface="Times New Roman" panose="02020603050405020304" pitchFamily="18" charset="0"/>
              </a:rPr>
              <a:t>MOE at service is more important for quantifying the downward component which directly affects the long-term deflection.  </a:t>
            </a:r>
          </a:p>
        </p:txBody>
      </p:sp>
      <mc:AlternateContent xmlns:mc="http://schemas.openxmlformats.org/markup-compatibility/2006" xmlns:a14="http://schemas.microsoft.com/office/drawing/2010/main">
        <mc:Choice Requires="a14">
          <p:sp>
            <p:nvSpPr>
              <p:cNvPr id="6" name="TextBox 29">
                <a:extLst>
                  <a:ext uri="{FF2B5EF4-FFF2-40B4-BE49-F238E27FC236}">
                    <a16:creationId xmlns:a16="http://schemas.microsoft.com/office/drawing/2014/main" id="{00000000-0008-0000-0000-00001E000000}"/>
                  </a:ext>
                </a:extLst>
              </p:cNvPr>
              <p:cNvSpPr txBox="1"/>
              <p:nvPr/>
            </p:nvSpPr>
            <p:spPr>
              <a:xfrm>
                <a:off x="5147450" y="5805917"/>
                <a:ext cx="1220363" cy="105208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800" dirty="0">
                    <a:latin typeface="Calibri" panose="020F0502020204030204" pitchFamily="34" charset="0"/>
                    <a:cs typeface="Calibri" panose="020F0502020204030204" pitchFamily="34" charset="0"/>
                  </a:rPr>
                  <a:t>∆= </a:t>
                </a:r>
                <a14:m>
                  <m:oMath xmlns:m="http://schemas.openxmlformats.org/officeDocument/2006/math">
                    <m:f>
                      <m:fPr>
                        <m:ctrlPr>
                          <a:rPr lang="en-US" sz="2800" i="1">
                            <a:latin typeface="Cambria Math" panose="02040503050406030204" pitchFamily="18" charset="0"/>
                          </a:rPr>
                        </m:ctrlPr>
                      </m:fPr>
                      <m:num>
                        <m:r>
                          <a:rPr lang="en-US" sz="2800" b="0" i="1">
                            <a:latin typeface="Cambria Math" panose="02040503050406030204" pitchFamily="18" charset="0"/>
                          </a:rPr>
                          <m:t>𝑃</m:t>
                        </m:r>
                        <m:r>
                          <a:rPr lang="en-US" sz="2800" b="0" i="1">
                            <a:latin typeface="Cambria Math" panose="02040503050406030204" pitchFamily="18" charset="0"/>
                          </a:rPr>
                          <m:t> </m:t>
                        </m:r>
                        <m:r>
                          <a:rPr lang="en-US" sz="2800" b="0" i="1">
                            <a:latin typeface="Cambria Math" panose="02040503050406030204" pitchFamily="18" charset="0"/>
                          </a:rPr>
                          <m:t>𝑒</m:t>
                        </m:r>
                        <m:r>
                          <a:rPr lang="en-US" sz="2800" b="0" i="1">
                            <a:latin typeface="Cambria Math" panose="02040503050406030204" pitchFamily="18" charset="0"/>
                          </a:rPr>
                          <m:t> </m:t>
                        </m:r>
                        <m:r>
                          <a:rPr lang="en-US" sz="2800" b="0" i="1">
                            <a:latin typeface="Cambria Math" panose="02040503050406030204" pitchFamily="18" charset="0"/>
                          </a:rPr>
                          <m:t>𝑙</m:t>
                        </m:r>
                      </m:num>
                      <m:den>
                        <m:r>
                          <a:rPr lang="en-US" sz="2800" b="0" i="1">
                            <a:latin typeface="Cambria Math" panose="02040503050406030204" pitchFamily="18" charset="0"/>
                          </a:rPr>
                          <m:t>8</m:t>
                        </m:r>
                        <m:r>
                          <a:rPr lang="en-US" sz="2800" b="1" i="1" smtClean="0">
                            <a:solidFill>
                              <a:srgbClr val="FF0000"/>
                            </a:solidFill>
                            <a:latin typeface="Cambria Math" panose="02040503050406030204" pitchFamily="18" charset="0"/>
                          </a:rPr>
                          <m:t>𝑬</m:t>
                        </m:r>
                        <m:r>
                          <a:rPr lang="en-US" sz="2800" b="0" i="1">
                            <a:latin typeface="Cambria Math" panose="02040503050406030204" pitchFamily="18" charset="0"/>
                          </a:rPr>
                          <m:t>𝐼</m:t>
                        </m:r>
                      </m:den>
                    </m:f>
                  </m:oMath>
                </a14:m>
                <a:endParaRPr lang="en-US" sz="2800" b="0" dirty="0">
                  <a:latin typeface="Calibri" panose="020F0502020204030204" pitchFamily="34" charset="0"/>
                </a:endParaRPr>
              </a:p>
              <a:p>
                <a:endParaRPr lang="en-US" sz="2800" dirty="0"/>
              </a:p>
            </p:txBody>
          </p:sp>
        </mc:Choice>
        <mc:Fallback xmlns="">
          <p:sp>
            <p:nvSpPr>
              <p:cNvPr id="6" name="TextBox 29">
                <a:extLst>
                  <a:ext uri="{FF2B5EF4-FFF2-40B4-BE49-F238E27FC236}">
                    <a16:creationId xmlns:a16="http://schemas.microsoft.com/office/drawing/2014/main" id="{00000000-0008-0000-0000-00001E000000}"/>
                  </a:ext>
                </a:extLst>
              </p:cNvPr>
              <p:cNvSpPr txBox="1">
                <a:spLocks noRot="1" noChangeAspect="1" noMove="1" noResize="1" noEditPoints="1" noAdjustHandles="1" noChangeArrowheads="1" noChangeShapeType="1" noTextEdit="1"/>
              </p:cNvSpPr>
              <p:nvPr/>
            </p:nvSpPr>
            <p:spPr>
              <a:xfrm>
                <a:off x="5147450" y="5805917"/>
                <a:ext cx="1220363" cy="1052083"/>
              </a:xfrm>
              <a:prstGeom prst="rect">
                <a:avLst/>
              </a:prstGeom>
              <a:blipFill>
                <a:blip r:embed="rId4"/>
                <a:stretch>
                  <a:fillRect l="-17413" t="-578"/>
                </a:stretch>
              </a:blipFill>
            </p:spPr>
            <p:txBody>
              <a:bodyPr/>
              <a:lstStyle/>
              <a:p>
                <a:r>
                  <a:rPr lang="en-US">
                    <a:noFill/>
                  </a:rPr>
                  <a:t> </a:t>
                </a:r>
              </a:p>
            </p:txBody>
          </p:sp>
        </mc:Fallback>
      </mc:AlternateContent>
      <p:sp>
        <p:nvSpPr>
          <p:cNvPr id="7" name="Up Arrow 6">
            <a:extLst>
              <a:ext uri="{FF2B5EF4-FFF2-40B4-BE49-F238E27FC236}">
                <a16:creationId xmlns:a16="http://schemas.microsoft.com/office/drawing/2014/main" id="{00000000-0008-0000-0000-00001F000000}"/>
              </a:ext>
            </a:extLst>
          </p:cNvPr>
          <p:cNvSpPr/>
          <p:nvPr/>
        </p:nvSpPr>
        <p:spPr>
          <a:xfrm>
            <a:off x="4942554" y="5884862"/>
            <a:ext cx="138189" cy="451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mc:AlternateContent xmlns:mc="http://schemas.openxmlformats.org/markup-compatibility/2006" xmlns:a14="http://schemas.microsoft.com/office/drawing/2010/main">
        <mc:Choice Requires="a14">
          <p:sp>
            <p:nvSpPr>
              <p:cNvPr id="8" name="TextBox 23">
                <a:extLst>
                  <a:ext uri="{FF2B5EF4-FFF2-40B4-BE49-F238E27FC236}">
                    <a16:creationId xmlns:a16="http://schemas.microsoft.com/office/drawing/2014/main" id="{00000000-0008-0000-0000-000018000000}"/>
                  </a:ext>
                </a:extLst>
              </p:cNvPr>
              <p:cNvSpPr txBox="1"/>
              <p:nvPr/>
            </p:nvSpPr>
            <p:spPr>
              <a:xfrm>
                <a:off x="5165057" y="4892213"/>
                <a:ext cx="1550547" cy="62324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800" dirty="0">
                    <a:latin typeface="Calibri" panose="020F0502020204030204" pitchFamily="34" charset="0"/>
                    <a:cs typeface="Calibri" panose="020F0502020204030204" pitchFamily="34" charset="0"/>
                  </a:rPr>
                  <a:t>∆= </a:t>
                </a:r>
                <a14:m>
                  <m:oMath xmlns:m="http://schemas.openxmlformats.org/officeDocument/2006/math">
                    <m:f>
                      <m:fPr>
                        <m:ctrlPr>
                          <a:rPr lang="en-US" sz="2800" i="1">
                            <a:latin typeface="Cambria Math" panose="02040503050406030204" pitchFamily="18" charset="0"/>
                          </a:rPr>
                        </m:ctrlPr>
                      </m:fPr>
                      <m:num>
                        <m:r>
                          <a:rPr lang="en-US" sz="2800" b="0" i="1">
                            <a:latin typeface="Cambria Math" panose="02040503050406030204" pitchFamily="18" charset="0"/>
                          </a:rPr>
                          <m:t>5 </m:t>
                        </m:r>
                        <m:r>
                          <a:rPr lang="en-US" sz="2800" b="0" i="1">
                            <a:latin typeface="Cambria Math" panose="02040503050406030204" pitchFamily="18" charset="0"/>
                          </a:rPr>
                          <m:t>𝑤</m:t>
                        </m:r>
                        <m:r>
                          <a:rPr lang="en-US" sz="2800" b="0" i="1">
                            <a:latin typeface="Cambria Math" panose="02040503050406030204" pitchFamily="18" charset="0"/>
                          </a:rPr>
                          <m:t> </m:t>
                        </m:r>
                        <m:r>
                          <a:rPr lang="en-US" sz="2800" b="0" i="1">
                            <a:latin typeface="Cambria Math" panose="02040503050406030204" pitchFamily="18" charset="0"/>
                          </a:rPr>
                          <m:t>𝑙</m:t>
                        </m:r>
                        <m:r>
                          <a:rPr lang="en-US" sz="2800" b="0" i="1">
                            <a:latin typeface="Cambria Math" panose="02040503050406030204" pitchFamily="18" charset="0"/>
                          </a:rPr>
                          <m:t>^4</m:t>
                        </m:r>
                      </m:num>
                      <m:den>
                        <m:r>
                          <a:rPr lang="en-US" sz="2800" b="0" i="1">
                            <a:latin typeface="Cambria Math" panose="02040503050406030204" pitchFamily="18" charset="0"/>
                          </a:rPr>
                          <m:t>384</m:t>
                        </m:r>
                        <m:r>
                          <a:rPr lang="en-US" sz="2800" b="1" i="1" smtClean="0">
                            <a:solidFill>
                              <a:srgbClr val="FF0000"/>
                            </a:solidFill>
                            <a:latin typeface="Cambria Math" panose="02040503050406030204" pitchFamily="18" charset="0"/>
                          </a:rPr>
                          <m:t>𝑬</m:t>
                        </m:r>
                        <m:r>
                          <a:rPr lang="en-US" sz="2800" b="0" i="1">
                            <a:latin typeface="Cambria Math" panose="02040503050406030204" pitchFamily="18" charset="0"/>
                          </a:rPr>
                          <m:t>𝑖</m:t>
                        </m:r>
                        <m:r>
                          <a:rPr lang="en-US" sz="2800" b="0" i="1">
                            <a:latin typeface="Cambria Math" panose="02040503050406030204" pitchFamily="18" charset="0"/>
                          </a:rPr>
                          <m:t> </m:t>
                        </m:r>
                        <m:r>
                          <a:rPr lang="en-US" sz="2800" b="0" i="1">
                            <a:latin typeface="Cambria Math" panose="02040503050406030204" pitchFamily="18" charset="0"/>
                          </a:rPr>
                          <m:t>𝐼</m:t>
                        </m:r>
                      </m:den>
                    </m:f>
                  </m:oMath>
                </a14:m>
                <a:r>
                  <a:rPr lang="en-US" sz="2800" dirty="0"/>
                  <a:t>  </a:t>
                </a:r>
              </a:p>
            </p:txBody>
          </p:sp>
        </mc:Choice>
        <mc:Fallback xmlns="">
          <p:sp>
            <p:nvSpPr>
              <p:cNvPr id="8" name="TextBox 23">
                <a:extLst>
                  <a:ext uri="{FF2B5EF4-FFF2-40B4-BE49-F238E27FC236}">
                    <a16:creationId xmlns:a16="http://schemas.microsoft.com/office/drawing/2014/main" id="{00000000-0008-0000-0000-000018000000}"/>
                  </a:ext>
                </a:extLst>
              </p:cNvPr>
              <p:cNvSpPr txBox="1">
                <a:spLocks noRot="1" noChangeAspect="1" noMove="1" noResize="1" noEditPoints="1" noAdjustHandles="1" noChangeArrowheads="1" noChangeShapeType="1" noTextEdit="1"/>
              </p:cNvSpPr>
              <p:nvPr/>
            </p:nvSpPr>
            <p:spPr>
              <a:xfrm>
                <a:off x="5165057" y="4892213"/>
                <a:ext cx="1550547" cy="623248"/>
              </a:xfrm>
              <a:prstGeom prst="rect">
                <a:avLst/>
              </a:prstGeom>
              <a:blipFill>
                <a:blip r:embed="rId5"/>
                <a:stretch>
                  <a:fillRect l="-13725" t="-980" b="-19608"/>
                </a:stretch>
              </a:blipFill>
            </p:spPr>
            <p:txBody>
              <a:bodyPr/>
              <a:lstStyle/>
              <a:p>
                <a:r>
                  <a:rPr lang="en-US">
                    <a:noFill/>
                  </a:rPr>
                  <a:t> </a:t>
                </a:r>
              </a:p>
            </p:txBody>
          </p:sp>
        </mc:Fallback>
      </mc:AlternateContent>
      <p:sp>
        <p:nvSpPr>
          <p:cNvPr id="9" name="Down Arrow 8">
            <a:extLst>
              <a:ext uri="{FF2B5EF4-FFF2-40B4-BE49-F238E27FC236}">
                <a16:creationId xmlns:a16="http://schemas.microsoft.com/office/drawing/2014/main" id="{00000000-0008-0000-0000-000019000000}"/>
              </a:ext>
            </a:extLst>
          </p:cNvPr>
          <p:cNvSpPr/>
          <p:nvPr/>
        </p:nvSpPr>
        <p:spPr>
          <a:xfrm>
            <a:off x="4942554" y="4923104"/>
            <a:ext cx="154664" cy="470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TextBox 9"/>
          <p:cNvSpPr txBox="1"/>
          <p:nvPr/>
        </p:nvSpPr>
        <p:spPr>
          <a:xfrm>
            <a:off x="202064" y="4793973"/>
            <a:ext cx="4962993" cy="400110"/>
          </a:xfrm>
          <a:prstGeom prst="rect">
            <a:avLst/>
          </a:prstGeom>
          <a:noFill/>
        </p:spPr>
        <p:txBody>
          <a:bodyPr wrap="square" rtlCol="0">
            <a:spAutoFit/>
          </a:bodyPr>
          <a:lstStyle/>
          <a:p>
            <a:r>
              <a:rPr lang="en-US" sz="2000" dirty="0">
                <a:cs typeface="Times New Roman" panose="02020603050405020304" pitchFamily="18" charset="0"/>
              </a:rPr>
              <a:t>Deflection due to girder self weight </a:t>
            </a:r>
          </a:p>
        </p:txBody>
      </p:sp>
      <p:sp>
        <p:nvSpPr>
          <p:cNvPr id="11" name="TextBox 10"/>
          <p:cNvSpPr txBox="1"/>
          <p:nvPr/>
        </p:nvSpPr>
        <p:spPr>
          <a:xfrm>
            <a:off x="207031" y="5863145"/>
            <a:ext cx="4536719" cy="400110"/>
          </a:xfrm>
          <a:prstGeom prst="rect">
            <a:avLst/>
          </a:prstGeom>
          <a:noFill/>
        </p:spPr>
        <p:txBody>
          <a:bodyPr wrap="square" rtlCol="0">
            <a:spAutoFit/>
          </a:bodyPr>
          <a:lstStyle/>
          <a:p>
            <a:r>
              <a:rPr lang="en-US" sz="2000" dirty="0">
                <a:cs typeface="Times New Roman" panose="02020603050405020304" pitchFamily="18" charset="0"/>
              </a:rPr>
              <a:t>Camber due to prestressing force</a:t>
            </a:r>
          </a:p>
        </p:txBody>
      </p:sp>
    </p:spTree>
    <p:extLst>
      <p:ext uri="{BB962C8B-B14F-4D97-AF65-F5344CB8AC3E}">
        <p14:creationId xmlns:p14="http://schemas.microsoft.com/office/powerpoint/2010/main" val="1638319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1949" y="462850"/>
            <a:ext cx="7734651" cy="979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cs typeface="Times New Roman" panose="02020603050405020304" pitchFamily="18" charset="0"/>
              </a:rPr>
              <a:t>Coarse Aggregate Stiffness Coefficient  (</a:t>
            </a:r>
            <a:r>
              <a:rPr lang="en-US" sz="3200" i="1" dirty="0">
                <a:latin typeface="+mn-lt"/>
                <a:cs typeface="Times New Roman" panose="02020603050405020304" pitchFamily="18" charset="0"/>
              </a:rPr>
              <a:t>K</a:t>
            </a:r>
            <a:r>
              <a:rPr lang="en-US" sz="2000" i="1" dirty="0">
                <a:latin typeface="+mn-lt"/>
                <a:cs typeface="Times New Roman" panose="02020603050405020304" pitchFamily="18" charset="0"/>
              </a:rPr>
              <a:t>1</a:t>
            </a:r>
            <a:r>
              <a:rPr lang="en-US" sz="3200" dirty="0">
                <a:latin typeface="+mn-lt"/>
                <a:cs typeface="Times New Roman" panose="02020603050405020304" pitchFamily="18" charset="0"/>
              </a:rPr>
              <a:t>)</a:t>
            </a: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0842" y="4397949"/>
            <a:ext cx="3853481" cy="246005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8580" y="4397950"/>
            <a:ext cx="4042263" cy="246004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 y="4397949"/>
            <a:ext cx="4309438" cy="24600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922470" y="1715687"/>
                <a:ext cx="10834482" cy="1918987"/>
              </a:xfrm>
              <a:prstGeom prst="rect">
                <a:avLst/>
              </a:prstGeom>
              <a:noFill/>
            </p:spPr>
            <p:txBody>
              <a:bodyPr wrap="square" rtlCol="0">
                <a:spAutoFit/>
              </a:bodyPr>
              <a:lstStyle/>
              <a:p>
                <a:r>
                  <a:rPr lang="en-US" sz="2000" dirty="0">
                    <a:cs typeface="Times New Roman" panose="02020603050405020304" pitchFamily="18" charset="0"/>
                  </a:rPr>
                  <a:t>The type and the stiffness of the coarse aggregate affect the modulus of elasticity of concrete. This effect is accounted for by the K1 Coefficient as shown in the equation below:</a:t>
                </a:r>
              </a:p>
              <a:p>
                <a:endParaRPr lang="en-US" sz="2000" dirty="0">
                  <a:cs typeface="Times New Roman" panose="02020603050405020304" pitchFamily="18" charset="0"/>
                </a:endParaRPr>
              </a:p>
              <a:p>
                <a:r>
                  <a:rPr lang="en-US" sz="2000" dirty="0">
                    <a:cs typeface="Times New Roman" panose="02020603050405020304" pitchFamily="18" charset="0"/>
                  </a:rPr>
                  <a:t>E = 33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1.5</m:t>
                        </m:r>
                      </m:sup>
                    </m:sSup>
                    <m:r>
                      <m:rPr>
                        <m:nor/>
                      </m:rPr>
                      <a:rPr lang="en-US" sz="2000" b="1" i="1" dirty="0">
                        <a:solidFill>
                          <a:srgbClr val="C00000"/>
                        </a:solidFill>
                        <a:cs typeface="Times New Roman" panose="02020603050405020304" pitchFamily="18" charset="0"/>
                      </a:rPr>
                      <m:t>K</m:t>
                    </m:r>
                    <m:r>
                      <m:rPr>
                        <m:nor/>
                      </m:rPr>
                      <a:rPr lang="en-US" sz="2000" b="1" i="1" dirty="0">
                        <a:solidFill>
                          <a:srgbClr val="C00000"/>
                        </a:solidFill>
                        <a:cs typeface="Times New Roman" panose="02020603050405020304" pitchFamily="18" charset="0"/>
                      </a:rPr>
                      <m:t>1</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r>
                          <a:rPr lang="en-US" sz="2000" i="1">
                            <a:latin typeface="Cambria Math" panose="02040503050406030204" pitchFamily="18" charset="0"/>
                          </a:rPr>
                          <m:t>𝑐</m:t>
                        </m:r>
                      </m:e>
                    </m:rad>
                  </m:oMath>
                </a14:m>
                <a:r>
                  <a:rPr lang="en-US" sz="2000" dirty="0">
                    <a:cs typeface="Times New Roman" panose="02020603050405020304" pitchFamily="18" charset="0"/>
                  </a:rPr>
                  <a:t>                                        .………………………………....AASHTO  LRFD (2012)</a:t>
                </a:r>
              </a:p>
              <a:p>
                <a:endParaRPr lang="en-US"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922470" y="1715687"/>
                <a:ext cx="10834482" cy="1918987"/>
              </a:xfrm>
              <a:prstGeom prst="rect">
                <a:avLst/>
              </a:prstGeom>
              <a:blipFill rotWithShape="0">
                <a:blip r:embed="rId5"/>
                <a:stretch>
                  <a:fillRect l="-562" t="-1587"/>
                </a:stretch>
              </a:blipFill>
            </p:spPr>
            <p:txBody>
              <a:bodyPr/>
              <a:lstStyle/>
              <a:p>
                <a:r>
                  <a:rPr lang="en-US">
                    <a:noFill/>
                  </a:rPr>
                  <a:t> </a:t>
                </a:r>
              </a:p>
            </p:txBody>
          </p:sp>
        </mc:Fallback>
      </mc:AlternateContent>
      <p:sp>
        <p:nvSpPr>
          <p:cNvPr id="2" name="TextBox 1"/>
          <p:cNvSpPr txBox="1"/>
          <p:nvPr/>
        </p:nvSpPr>
        <p:spPr>
          <a:xfrm>
            <a:off x="1662980" y="4028616"/>
            <a:ext cx="2725093" cy="369332"/>
          </a:xfrm>
          <a:prstGeom prst="rect">
            <a:avLst/>
          </a:prstGeom>
          <a:noFill/>
        </p:spPr>
        <p:txBody>
          <a:bodyPr wrap="square" rtlCol="0">
            <a:spAutoFit/>
          </a:bodyPr>
          <a:lstStyle/>
          <a:p>
            <a:r>
              <a:rPr lang="en-US" dirty="0">
                <a:cs typeface="Times New Roman" panose="02020603050405020304" pitchFamily="18" charset="0"/>
              </a:rPr>
              <a:t>ERC Lab</a:t>
            </a:r>
          </a:p>
        </p:txBody>
      </p:sp>
      <p:sp>
        <p:nvSpPr>
          <p:cNvPr id="9" name="TextBox 8"/>
          <p:cNvSpPr txBox="1"/>
          <p:nvPr/>
        </p:nvSpPr>
        <p:spPr>
          <a:xfrm>
            <a:off x="5568529" y="4028616"/>
            <a:ext cx="2725093" cy="369332"/>
          </a:xfrm>
          <a:prstGeom prst="rect">
            <a:avLst/>
          </a:prstGeom>
          <a:noFill/>
        </p:spPr>
        <p:txBody>
          <a:bodyPr wrap="square" rtlCol="0">
            <a:spAutoFit/>
          </a:bodyPr>
          <a:lstStyle/>
          <a:p>
            <a:r>
              <a:rPr lang="en-US" dirty="0">
                <a:cs typeface="Times New Roman" panose="02020603050405020304" pitchFamily="18" charset="0"/>
              </a:rPr>
              <a:t>Tulsa, OK</a:t>
            </a:r>
          </a:p>
        </p:txBody>
      </p:sp>
      <p:sp>
        <p:nvSpPr>
          <p:cNvPr id="10" name="TextBox 9"/>
          <p:cNvSpPr txBox="1"/>
          <p:nvPr/>
        </p:nvSpPr>
        <p:spPr>
          <a:xfrm>
            <a:off x="9222508" y="4028618"/>
            <a:ext cx="2725093" cy="369332"/>
          </a:xfrm>
          <a:prstGeom prst="rect">
            <a:avLst/>
          </a:prstGeom>
          <a:noFill/>
        </p:spPr>
        <p:txBody>
          <a:bodyPr wrap="square" rtlCol="0">
            <a:spAutoFit/>
          </a:bodyPr>
          <a:lstStyle/>
          <a:p>
            <a:r>
              <a:rPr lang="en-US" dirty="0"/>
              <a:t>Greenwood, MS</a:t>
            </a:r>
          </a:p>
        </p:txBody>
      </p:sp>
    </p:spTree>
    <p:extLst>
      <p:ext uri="{BB962C8B-B14F-4D97-AF65-F5344CB8AC3E}">
        <p14:creationId xmlns:p14="http://schemas.microsoft.com/office/powerpoint/2010/main" val="177910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Department of Civil Engineering, University of Arkansas</a:t>
            </a:r>
          </a:p>
        </p:txBody>
      </p:sp>
      <p:sp>
        <p:nvSpPr>
          <p:cNvPr id="5" name="Slide Number Placeholder 4"/>
          <p:cNvSpPr>
            <a:spLocks noGrp="1"/>
          </p:cNvSpPr>
          <p:nvPr>
            <p:ph type="sldNum" sz="quarter" idx="12"/>
          </p:nvPr>
        </p:nvSpPr>
        <p:spPr/>
        <p:txBody>
          <a:bodyPr/>
          <a:lstStyle/>
          <a:p>
            <a:fld id="{D6250E04-6916-483F-8912-E3122841C443}" type="slidenum">
              <a:rPr lang="en-US" smtClean="0"/>
              <a:t>29</a:t>
            </a:fld>
            <a:endParaRPr lang="en-US"/>
          </a:p>
        </p:txBody>
      </p:sp>
      <p:sp>
        <p:nvSpPr>
          <p:cNvPr id="6"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cs typeface="Times New Roman" panose="02020603050405020304" pitchFamily="18" charset="0"/>
              </a:rPr>
              <a:t>Coarse Aggregate Stiffness Coefficient  (</a:t>
            </a:r>
            <a:r>
              <a:rPr lang="en-US" sz="3200" i="1" dirty="0">
                <a:latin typeface="+mn-lt"/>
                <a:cs typeface="Times New Roman" panose="02020603050405020304" pitchFamily="18" charset="0"/>
              </a:rPr>
              <a:t>K</a:t>
            </a:r>
            <a:r>
              <a:rPr lang="en-US" sz="2000" i="1" dirty="0">
                <a:latin typeface="+mn-lt"/>
                <a:cs typeface="Times New Roman" panose="02020603050405020304" pitchFamily="18" charset="0"/>
              </a:rPr>
              <a:t>1</a:t>
            </a:r>
            <a:r>
              <a:rPr lang="en-US" sz="3200" dirty="0">
                <a:latin typeface="+mn-lt"/>
                <a:cs typeface="Times New Roman" panose="02020603050405020304" pitchFamily="18" charset="0"/>
              </a:rPr>
              <a:t>)</a:t>
            </a:r>
          </a:p>
        </p:txBody>
      </p:sp>
      <p:pic>
        <p:nvPicPr>
          <p:cNvPr id="3" name="Content Placeholder 2"/>
          <p:cNvPicPr>
            <a:picLocks noGrp="1" noChangeAspect="1"/>
          </p:cNvPicPr>
          <p:nvPr>
            <p:ph idx="1"/>
          </p:nvPr>
        </p:nvPicPr>
        <p:blipFill>
          <a:blip r:embed="rId2"/>
          <a:stretch>
            <a:fillRect/>
          </a:stretch>
        </p:blipFill>
        <p:spPr>
          <a:xfrm>
            <a:off x="1036766" y="1343701"/>
            <a:ext cx="10006597" cy="5080115"/>
          </a:xfrm>
          <a:prstGeom prst="rect">
            <a:avLst/>
          </a:prstGeom>
        </p:spPr>
      </p:pic>
    </p:spTree>
    <p:extLst>
      <p:ext uri="{BB962C8B-B14F-4D97-AF65-F5344CB8AC3E}">
        <p14:creationId xmlns:p14="http://schemas.microsoft.com/office/powerpoint/2010/main" val="308531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September 21, 2017</a:t>
            </a:r>
            <a:endParaRPr lang="en-US"/>
          </a:p>
        </p:txBody>
      </p:sp>
      <p:sp>
        <p:nvSpPr>
          <p:cNvPr id="6" name="Footer Placeholder 5"/>
          <p:cNvSpPr>
            <a:spLocks noGrp="1"/>
          </p:cNvSpPr>
          <p:nvPr>
            <p:ph type="ftr" sz="quarter" idx="11"/>
          </p:nvPr>
        </p:nvSpPr>
        <p:spPr/>
        <p:txBody>
          <a:bodyPr/>
          <a:lstStyle/>
          <a:p>
            <a:r>
              <a:rPr lang="en-US" smtClean="0"/>
              <a:t>Department of Civil Engineering, University of Arkansas</a:t>
            </a:r>
            <a:endParaRPr lang="en-US"/>
          </a:p>
        </p:txBody>
      </p:sp>
      <p:sp>
        <p:nvSpPr>
          <p:cNvPr id="7" name="Slide Number Placeholder 6"/>
          <p:cNvSpPr>
            <a:spLocks noGrp="1"/>
          </p:cNvSpPr>
          <p:nvPr>
            <p:ph type="sldNum" sz="quarter" idx="12"/>
          </p:nvPr>
        </p:nvSpPr>
        <p:spPr/>
        <p:txBody>
          <a:bodyPr/>
          <a:lstStyle/>
          <a:p>
            <a:fld id="{D6250E04-6916-483F-8912-E3122841C443}" type="slidenum">
              <a:rPr lang="en-US" smtClean="0"/>
              <a:t>3</a:t>
            </a:fld>
            <a:endParaRPr lang="en-US"/>
          </a:p>
        </p:txBody>
      </p:sp>
      <p:pic>
        <p:nvPicPr>
          <p:cNvPr id="8" name="Picture 7"/>
          <p:cNvPicPr>
            <a:picLocks noChangeAspect="1"/>
          </p:cNvPicPr>
          <p:nvPr/>
        </p:nvPicPr>
        <p:blipFill rotWithShape="1">
          <a:blip r:embed="rId2"/>
          <a:srcRect l="10132" t="17739" r="53026" b="62768"/>
          <a:stretch/>
        </p:blipFill>
        <p:spPr>
          <a:xfrm>
            <a:off x="838200" y="4733187"/>
            <a:ext cx="8085198" cy="1443776"/>
          </a:xfrm>
          <a:prstGeom prst="rect">
            <a:avLst/>
          </a:prstGeom>
        </p:spPr>
      </p:pic>
      <p:pic>
        <p:nvPicPr>
          <p:cNvPr id="9" name="Picture 8"/>
          <p:cNvPicPr>
            <a:picLocks noChangeAspect="1"/>
          </p:cNvPicPr>
          <p:nvPr/>
        </p:nvPicPr>
        <p:blipFill>
          <a:blip r:embed="rId3"/>
          <a:stretch>
            <a:fillRect/>
          </a:stretch>
        </p:blipFill>
        <p:spPr>
          <a:xfrm>
            <a:off x="838192" y="801419"/>
            <a:ext cx="2630774" cy="3861297"/>
          </a:xfrm>
          <a:prstGeom prst="rect">
            <a:avLst/>
          </a:prstGeom>
        </p:spPr>
      </p:pic>
    </p:spTree>
    <p:extLst>
      <p:ext uri="{BB962C8B-B14F-4D97-AF65-F5344CB8AC3E}">
        <p14:creationId xmlns:p14="http://schemas.microsoft.com/office/powerpoint/2010/main" val="1679223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Times New Roman" panose="02020603050405020304" pitchFamily="18" charset="0"/>
              </a:rPr>
              <a:t>Coarse Aggregate Stiffness Coefficient  (</a:t>
            </a:r>
            <a:r>
              <a:rPr lang="en-US" sz="3200" i="1" dirty="0">
                <a:cs typeface="Times New Roman" panose="02020603050405020304" pitchFamily="18" charset="0"/>
              </a:rPr>
              <a:t>K1</a:t>
            </a:r>
            <a:r>
              <a:rPr lang="en-US" sz="3200" dirty="0">
                <a:cs typeface="Times New Roman" panose="02020603050405020304" pitchFamily="18" charset="0"/>
              </a:rPr>
              <a:t>)</a:t>
            </a:r>
            <a:endParaRPr lang="en-US" sz="3200" dirty="0"/>
          </a:p>
        </p:txBody>
      </p:sp>
      <p:pic>
        <p:nvPicPr>
          <p:cNvPr id="6" name="Content Placeholder 5"/>
          <p:cNvPicPr>
            <a:picLocks noGrp="1" noChangeAspect="1"/>
          </p:cNvPicPr>
          <p:nvPr>
            <p:ph idx="1"/>
          </p:nvPr>
        </p:nvPicPr>
        <p:blipFill>
          <a:blip r:embed="rId2"/>
          <a:stretch>
            <a:fillRect/>
          </a:stretch>
        </p:blipFill>
        <p:spPr>
          <a:xfrm>
            <a:off x="1494742" y="1690688"/>
            <a:ext cx="9391702" cy="4642873"/>
          </a:xfrm>
          <a:prstGeom prst="rect">
            <a:avLst/>
          </a:prstGeom>
        </p:spPr>
      </p:pic>
      <p:sp>
        <p:nvSpPr>
          <p:cNvPr id="4" name="Footer Placeholder 3"/>
          <p:cNvSpPr>
            <a:spLocks noGrp="1"/>
          </p:cNvSpPr>
          <p:nvPr>
            <p:ph type="ftr" sz="quarter" idx="11"/>
          </p:nvPr>
        </p:nvSpPr>
        <p:spPr/>
        <p:txBody>
          <a:bodyPr/>
          <a:lstStyle/>
          <a:p>
            <a:r>
              <a:rPr lang="en-US" smtClean="0"/>
              <a:t>Department of Civil Engineering, University of Arkansas</a:t>
            </a:r>
            <a:endParaRPr lang="en-US"/>
          </a:p>
        </p:txBody>
      </p:sp>
      <p:sp>
        <p:nvSpPr>
          <p:cNvPr id="5" name="Slide Number Placeholder 4"/>
          <p:cNvSpPr>
            <a:spLocks noGrp="1"/>
          </p:cNvSpPr>
          <p:nvPr>
            <p:ph type="sldNum" sz="quarter" idx="12"/>
          </p:nvPr>
        </p:nvSpPr>
        <p:spPr/>
        <p:txBody>
          <a:bodyPr/>
          <a:lstStyle/>
          <a:p>
            <a:fld id="{D6250E04-6916-483F-8912-E3122841C443}" type="slidenum">
              <a:rPr lang="en-US" smtClean="0"/>
              <a:t>30</a:t>
            </a:fld>
            <a:endParaRPr lang="en-US"/>
          </a:p>
        </p:txBody>
      </p:sp>
    </p:spTree>
    <p:extLst>
      <p:ext uri="{BB962C8B-B14F-4D97-AF65-F5344CB8AC3E}">
        <p14:creationId xmlns:p14="http://schemas.microsoft.com/office/powerpoint/2010/main" val="2633938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Times New Roman" panose="02020603050405020304" pitchFamily="18" charset="0"/>
              </a:rPr>
              <a:t>Coarse Aggregate Stiffness Coefficient  (</a:t>
            </a:r>
            <a:r>
              <a:rPr lang="en-US" sz="3200" i="1" dirty="0">
                <a:cs typeface="Times New Roman" panose="02020603050405020304" pitchFamily="18" charset="0"/>
              </a:rPr>
              <a:t>K1</a:t>
            </a:r>
            <a:r>
              <a:rPr lang="en-US" sz="3200" dirty="0">
                <a:cs typeface="Times New Roman" panose="02020603050405020304" pitchFamily="18" charset="0"/>
              </a:rPr>
              <a:t>)</a:t>
            </a:r>
            <a:endParaRPr lang="en-US" sz="3200" dirty="0"/>
          </a:p>
        </p:txBody>
      </p:sp>
      <p:sp>
        <p:nvSpPr>
          <p:cNvPr id="4" name="Footer Placeholder 3"/>
          <p:cNvSpPr>
            <a:spLocks noGrp="1"/>
          </p:cNvSpPr>
          <p:nvPr>
            <p:ph type="ftr" sz="quarter" idx="11"/>
          </p:nvPr>
        </p:nvSpPr>
        <p:spPr/>
        <p:txBody>
          <a:bodyPr/>
          <a:lstStyle/>
          <a:p>
            <a:r>
              <a:rPr lang="en-US"/>
              <a:t>Department of Civil Engineering, University of Arkansas</a:t>
            </a:r>
          </a:p>
        </p:txBody>
      </p:sp>
      <p:sp>
        <p:nvSpPr>
          <p:cNvPr id="5" name="Slide Number Placeholder 4"/>
          <p:cNvSpPr>
            <a:spLocks noGrp="1"/>
          </p:cNvSpPr>
          <p:nvPr>
            <p:ph type="sldNum" sz="quarter" idx="12"/>
          </p:nvPr>
        </p:nvSpPr>
        <p:spPr/>
        <p:txBody>
          <a:bodyPr/>
          <a:lstStyle/>
          <a:p>
            <a:fld id="{D6250E04-6916-483F-8912-E3122841C443}" type="slidenum">
              <a:rPr lang="en-US" smtClean="0"/>
              <a:t>31</a:t>
            </a:fld>
            <a:endParaRPr lang="en-US"/>
          </a:p>
        </p:txBody>
      </p:sp>
      <p:graphicFrame>
        <p:nvGraphicFramePr>
          <p:cNvPr id="7" name="Chart 6">
            <a:extLst>
              <a:ext uri="{FF2B5EF4-FFF2-40B4-BE49-F238E27FC236}">
                <a16:creationId xmlns:a16="http://schemas.microsoft.com/office/drawing/2014/main" id="{00000000-0008-0000-0100-000007000000}"/>
              </a:ext>
            </a:extLst>
          </p:cNvPr>
          <p:cNvGraphicFramePr/>
          <p:nvPr>
            <p:extLst>
              <p:ext uri="{D42A27DB-BD31-4B8C-83A1-F6EECF244321}">
                <p14:modId xmlns:p14="http://schemas.microsoft.com/office/powerpoint/2010/main" val="3894629574"/>
              </p:ext>
            </p:extLst>
          </p:nvPr>
        </p:nvGraphicFramePr>
        <p:xfrm>
          <a:off x="1628775" y="1784350"/>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507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547586"/>
            <a:ext cx="10002560" cy="742222"/>
          </a:xfrm>
        </p:spPr>
        <p:txBody>
          <a:bodyPr>
            <a:normAutofit/>
          </a:bodyPr>
          <a:lstStyle/>
          <a:p>
            <a:r>
              <a:rPr lang="en-US" sz="3200" dirty="0">
                <a:cs typeface="Times New Roman" panose="02020603050405020304" pitchFamily="18" charset="0"/>
              </a:rPr>
              <a:t>Coarse Aggregate Stiffness Coefficient  (</a:t>
            </a:r>
            <a:r>
              <a:rPr lang="en-US" sz="3200" i="1" dirty="0">
                <a:cs typeface="Times New Roman" panose="02020603050405020304" pitchFamily="18" charset="0"/>
              </a:rPr>
              <a:t>K</a:t>
            </a:r>
            <a:r>
              <a:rPr lang="en-US" sz="2000" i="1" dirty="0">
                <a:cs typeface="Times New Roman" panose="02020603050405020304" pitchFamily="18" charset="0"/>
              </a:rPr>
              <a:t>1</a:t>
            </a:r>
            <a:r>
              <a:rPr lang="en-US" sz="3200" dirty="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8884" y="1469967"/>
            <a:ext cx="8336141" cy="1194412"/>
          </a:xfrm>
        </p:spPr>
        <p:txBody>
          <a:bodyPr>
            <a:normAutofit/>
          </a:bodyPr>
          <a:lstStyle/>
          <a:p>
            <a:pPr marL="0" indent="0">
              <a:buNone/>
            </a:pPr>
            <a:r>
              <a:rPr lang="en-US" sz="1800" dirty="0">
                <a:cs typeface="Times New Roman" panose="02020603050405020304" pitchFamily="18" charset="0"/>
              </a:rPr>
              <a:t>The AASHTO LRFD (2014) gives a better estimate for the modulus of elasticity when the concrete compressive strength is higher than 6500 psi. Therefore, it was more realistic to derive two K</a:t>
            </a:r>
            <a:r>
              <a:rPr lang="en-US" sz="1800" baseline="-25000" dirty="0">
                <a:cs typeface="Times New Roman" panose="02020603050405020304" pitchFamily="18" charset="0"/>
              </a:rPr>
              <a:t>1 </a:t>
            </a:r>
            <a:r>
              <a:rPr lang="en-US" sz="1800" dirty="0">
                <a:cs typeface="Times New Roman" panose="02020603050405020304" pitchFamily="18" charset="0"/>
              </a:rPr>
              <a:t>coefficients with a range of applicability below and above 6500 psi. K</a:t>
            </a:r>
            <a:r>
              <a:rPr lang="en-US" sz="1800" baseline="-25000" dirty="0">
                <a:cs typeface="Times New Roman" panose="02020603050405020304" pitchFamily="18" charset="0"/>
              </a:rPr>
              <a:t>1 </a:t>
            </a:r>
            <a:r>
              <a:rPr lang="en-US" sz="1800" dirty="0">
                <a:cs typeface="Times New Roman" panose="02020603050405020304" pitchFamily="18" charset="0"/>
              </a:rPr>
              <a:t>coefficients are summarized in the table below.</a:t>
            </a:r>
          </a:p>
        </p:txBody>
      </p:sp>
      <p:graphicFrame>
        <p:nvGraphicFramePr>
          <p:cNvPr id="4" name="Table 3"/>
          <p:cNvGraphicFramePr>
            <a:graphicFrameLocks noGrp="1"/>
          </p:cNvGraphicFramePr>
          <p:nvPr>
            <p:extLst>
              <p:ext uri="{D42A27DB-BD31-4B8C-83A1-F6EECF244321}">
                <p14:modId xmlns:p14="http://schemas.microsoft.com/office/powerpoint/2010/main" val="1661232464"/>
              </p:ext>
            </p:extLst>
          </p:nvPr>
        </p:nvGraphicFramePr>
        <p:xfrm>
          <a:off x="1388884" y="2844538"/>
          <a:ext cx="8536165" cy="1864436"/>
        </p:xfrm>
        <a:graphic>
          <a:graphicData uri="http://schemas.openxmlformats.org/drawingml/2006/table">
            <a:tbl>
              <a:tblPr firstRow="1" firstCol="1" bandRow="1">
                <a:tableStyleId>{073A0DAA-6AF3-43AB-8588-CEC1D06C72B9}</a:tableStyleId>
              </a:tblPr>
              <a:tblGrid>
                <a:gridCol w="2113142">
                  <a:extLst>
                    <a:ext uri="{9D8B030D-6E8A-4147-A177-3AD203B41FA5}">
                      <a16:colId xmlns:a16="http://schemas.microsoft.com/office/drawing/2014/main" val="20000"/>
                    </a:ext>
                  </a:extLst>
                </a:gridCol>
                <a:gridCol w="2323063">
                  <a:extLst>
                    <a:ext uri="{9D8B030D-6E8A-4147-A177-3AD203B41FA5}">
                      <a16:colId xmlns:a16="http://schemas.microsoft.com/office/drawing/2014/main" val="20001"/>
                    </a:ext>
                  </a:extLst>
                </a:gridCol>
                <a:gridCol w="2049980">
                  <a:extLst>
                    <a:ext uri="{9D8B030D-6E8A-4147-A177-3AD203B41FA5}">
                      <a16:colId xmlns:a16="http://schemas.microsoft.com/office/drawing/2014/main" val="20002"/>
                    </a:ext>
                  </a:extLst>
                </a:gridCol>
                <a:gridCol w="2049980">
                  <a:extLst>
                    <a:ext uri="{9D8B030D-6E8A-4147-A177-3AD203B41FA5}">
                      <a16:colId xmlns:a16="http://schemas.microsoft.com/office/drawing/2014/main" val="20003"/>
                    </a:ext>
                  </a:extLst>
                </a:gridCol>
              </a:tblGrid>
              <a:tr h="1041476">
                <a:tc>
                  <a:txBody>
                    <a:bodyPr/>
                    <a:lstStyle/>
                    <a:p>
                      <a:pPr marL="0" marR="0" indent="0" algn="ctr">
                        <a:lnSpc>
                          <a:spcPct val="150000"/>
                        </a:lnSpc>
                        <a:spcBef>
                          <a:spcPts val="0"/>
                        </a:spcBef>
                        <a:spcAft>
                          <a:spcPts val="0"/>
                        </a:spcAft>
                      </a:pPr>
                      <a:r>
                        <a:rPr lang="en-US" sz="1800" dirty="0">
                          <a:solidFill>
                            <a:schemeClr val="tx1"/>
                          </a:solidFill>
                          <a:effectLst/>
                          <a:latin typeface="+mn-lt"/>
                          <a:cs typeface="Times New Roman" panose="02020603050405020304" pitchFamily="18" charset="0"/>
                        </a:rPr>
                        <a:t>Range of Applicability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50000"/>
                        </a:lnSpc>
                        <a:spcBef>
                          <a:spcPts val="0"/>
                        </a:spcBef>
                        <a:spcAft>
                          <a:spcPts val="0"/>
                        </a:spcAft>
                      </a:pPr>
                      <a:r>
                        <a:rPr lang="en-US" sz="1800" dirty="0">
                          <a:solidFill>
                            <a:schemeClr val="tx1"/>
                          </a:solidFill>
                          <a:effectLst/>
                          <a:latin typeface="+mn-lt"/>
                          <a:cs typeface="Times New Roman" panose="02020603050405020304" pitchFamily="18" charset="0"/>
                        </a:rPr>
                        <a:t>Crushed limestone (Sulphur Springs, AR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50000"/>
                        </a:lnSpc>
                        <a:spcBef>
                          <a:spcPts val="0"/>
                        </a:spcBef>
                        <a:spcAft>
                          <a:spcPts val="0"/>
                        </a:spcAft>
                      </a:pPr>
                      <a:r>
                        <a:rPr lang="en-US" sz="1800" dirty="0">
                          <a:solidFill>
                            <a:schemeClr val="tx1"/>
                          </a:solidFill>
                          <a:effectLst/>
                          <a:latin typeface="+mn-lt"/>
                          <a:cs typeface="Times New Roman" panose="02020603050405020304" pitchFamily="18" charset="0"/>
                        </a:rPr>
                        <a:t>River Gravel (Greenwood, MS)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50000"/>
                        </a:lnSpc>
                        <a:spcBef>
                          <a:spcPts val="0"/>
                        </a:spcBef>
                        <a:spcAft>
                          <a:spcPts val="0"/>
                        </a:spcAft>
                      </a:pPr>
                      <a:r>
                        <a:rPr lang="en-US" sz="1800" dirty="0">
                          <a:solidFill>
                            <a:schemeClr val="tx1"/>
                          </a:solidFill>
                          <a:effectLst/>
                          <a:latin typeface="+mn-lt"/>
                          <a:cs typeface="Times New Roman" panose="02020603050405020304" pitchFamily="18" charset="0"/>
                        </a:rPr>
                        <a:t>Crushed limestone (Springdale, AR)</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3638">
                <a:tc>
                  <a:txBody>
                    <a:bodyPr/>
                    <a:lstStyle/>
                    <a:p>
                      <a:pPr marL="0" marR="0" indent="0" algn="ctr">
                        <a:lnSpc>
                          <a:spcPct val="150000"/>
                        </a:lnSpc>
                        <a:spcBef>
                          <a:spcPts val="0"/>
                        </a:spcBef>
                        <a:spcAft>
                          <a:spcPts val="0"/>
                        </a:spcAft>
                      </a:pPr>
                      <a:r>
                        <a:rPr lang="en-US" sz="1800" dirty="0" err="1">
                          <a:solidFill>
                            <a:schemeClr val="tx1"/>
                          </a:solidFill>
                          <a:effectLst/>
                          <a:latin typeface="+mn-lt"/>
                          <a:cs typeface="Times New Roman" panose="02020603050405020304" pitchFamily="18" charset="0"/>
                        </a:rPr>
                        <a:t>f'</a:t>
                      </a:r>
                      <a:r>
                        <a:rPr lang="en-US" sz="1800" baseline="-25000" dirty="0" err="1">
                          <a:solidFill>
                            <a:schemeClr val="tx1"/>
                          </a:solidFill>
                          <a:effectLst/>
                          <a:latin typeface="+mn-lt"/>
                          <a:cs typeface="Times New Roman" panose="02020603050405020304" pitchFamily="18" charset="0"/>
                        </a:rPr>
                        <a:t>c</a:t>
                      </a:r>
                      <a:r>
                        <a:rPr lang="en-US" sz="1800" dirty="0">
                          <a:solidFill>
                            <a:schemeClr val="tx1"/>
                          </a:solidFill>
                          <a:effectLst/>
                          <a:latin typeface="+mn-lt"/>
                          <a:cs typeface="Times New Roman" panose="02020603050405020304" pitchFamily="18" charset="0"/>
                        </a:rPr>
                        <a:t> &lt; 6.5 </a:t>
                      </a:r>
                      <a:r>
                        <a:rPr lang="en-US" sz="1800" dirty="0" err="1">
                          <a:solidFill>
                            <a:schemeClr val="tx1"/>
                          </a:solidFill>
                          <a:effectLst/>
                          <a:latin typeface="+mn-lt"/>
                          <a:cs typeface="Times New Roman" panose="02020603050405020304" pitchFamily="18" charset="0"/>
                        </a:rPr>
                        <a:t>ksi</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50000"/>
                        </a:lnSpc>
                        <a:spcBef>
                          <a:spcPts val="0"/>
                        </a:spcBef>
                        <a:spcAft>
                          <a:spcPts val="0"/>
                        </a:spcAft>
                      </a:pPr>
                      <a:r>
                        <a:rPr lang="en-US" sz="1800" b="1" dirty="0">
                          <a:solidFill>
                            <a:srgbClr val="C00000"/>
                          </a:solidFill>
                          <a:effectLst/>
                          <a:latin typeface="+mn-lt"/>
                          <a:cs typeface="Times New Roman" panose="02020603050405020304" pitchFamily="18" charset="0"/>
                        </a:rPr>
                        <a:t>1.15</a:t>
                      </a:r>
                      <a:endParaRPr lang="en-US"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n-US" sz="1800" b="1" dirty="0">
                          <a:solidFill>
                            <a:srgbClr val="C00000"/>
                          </a:solidFill>
                          <a:effectLst/>
                          <a:latin typeface="+mn-lt"/>
                          <a:cs typeface="Times New Roman" panose="02020603050405020304" pitchFamily="18" charset="0"/>
                        </a:rPr>
                        <a:t>1.20</a:t>
                      </a:r>
                      <a:endParaRPr lang="en-US"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n-US" sz="1800" b="1" dirty="0" smtClean="0">
                          <a:solidFill>
                            <a:srgbClr val="C00000"/>
                          </a:solidFill>
                          <a:effectLst/>
                          <a:latin typeface="+mn-lt"/>
                          <a:cs typeface="Times New Roman" panose="02020603050405020304" pitchFamily="18" charset="0"/>
                        </a:rPr>
                        <a:t>1.10</a:t>
                      </a:r>
                      <a:endParaRPr lang="en-US"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3638">
                <a:tc>
                  <a:txBody>
                    <a:bodyPr/>
                    <a:lstStyle/>
                    <a:p>
                      <a:pPr marL="0" marR="0" indent="0" algn="ctr">
                        <a:lnSpc>
                          <a:spcPct val="150000"/>
                        </a:lnSpc>
                        <a:spcBef>
                          <a:spcPts val="0"/>
                        </a:spcBef>
                        <a:spcAft>
                          <a:spcPts val="0"/>
                        </a:spcAft>
                      </a:pPr>
                      <a:r>
                        <a:rPr lang="en-US" sz="1800" dirty="0" err="1">
                          <a:solidFill>
                            <a:schemeClr val="tx1"/>
                          </a:solidFill>
                          <a:effectLst/>
                          <a:latin typeface="+mn-lt"/>
                          <a:cs typeface="Times New Roman" panose="02020603050405020304" pitchFamily="18" charset="0"/>
                        </a:rPr>
                        <a:t>f'</a:t>
                      </a:r>
                      <a:r>
                        <a:rPr lang="en-US" sz="1800" baseline="-25000" dirty="0" err="1">
                          <a:solidFill>
                            <a:schemeClr val="tx1"/>
                          </a:solidFill>
                          <a:effectLst/>
                          <a:latin typeface="+mn-lt"/>
                          <a:cs typeface="Times New Roman" panose="02020603050405020304" pitchFamily="18" charset="0"/>
                        </a:rPr>
                        <a:t>c</a:t>
                      </a:r>
                      <a:r>
                        <a:rPr lang="en-US" sz="1800" dirty="0">
                          <a:solidFill>
                            <a:schemeClr val="tx1"/>
                          </a:solidFill>
                          <a:effectLst/>
                          <a:latin typeface="+mn-lt"/>
                          <a:cs typeface="Times New Roman" panose="02020603050405020304" pitchFamily="18" charset="0"/>
                        </a:rPr>
                        <a:t> &gt; 6.5 </a:t>
                      </a:r>
                      <a:r>
                        <a:rPr lang="en-US" sz="1800" dirty="0" err="1">
                          <a:solidFill>
                            <a:schemeClr val="tx1"/>
                          </a:solidFill>
                          <a:effectLst/>
                          <a:latin typeface="+mn-lt"/>
                          <a:cs typeface="Times New Roman" panose="02020603050405020304" pitchFamily="18" charset="0"/>
                        </a:rPr>
                        <a:t>ksi</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50000"/>
                        </a:lnSpc>
                        <a:spcBef>
                          <a:spcPts val="0"/>
                        </a:spcBef>
                        <a:spcAft>
                          <a:spcPts val="0"/>
                        </a:spcAft>
                      </a:pPr>
                      <a:r>
                        <a:rPr lang="en-US" sz="1800" b="1" dirty="0">
                          <a:solidFill>
                            <a:srgbClr val="C00000"/>
                          </a:solidFill>
                          <a:effectLst/>
                          <a:latin typeface="+mn-lt"/>
                          <a:cs typeface="Times New Roman" panose="02020603050405020304" pitchFamily="18" charset="0"/>
                        </a:rPr>
                        <a:t>1.05</a:t>
                      </a:r>
                      <a:endParaRPr lang="en-US"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n-US" sz="1800" b="1" dirty="0">
                          <a:solidFill>
                            <a:srgbClr val="C00000"/>
                          </a:solidFill>
                          <a:effectLst/>
                          <a:latin typeface="+mn-lt"/>
                          <a:cs typeface="Times New Roman" panose="02020603050405020304" pitchFamily="18" charset="0"/>
                        </a:rPr>
                        <a:t>1.10</a:t>
                      </a:r>
                      <a:endParaRPr lang="en-US"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50000"/>
                        </a:lnSpc>
                        <a:spcBef>
                          <a:spcPts val="0"/>
                        </a:spcBef>
                        <a:spcAft>
                          <a:spcPts val="0"/>
                        </a:spcAft>
                      </a:pPr>
                      <a:r>
                        <a:rPr lang="en-US" sz="1800" b="1" dirty="0" smtClean="0">
                          <a:solidFill>
                            <a:srgbClr val="C00000"/>
                          </a:solidFill>
                          <a:effectLst/>
                          <a:latin typeface="+mn-lt"/>
                          <a:cs typeface="Times New Roman" panose="02020603050405020304" pitchFamily="18" charset="0"/>
                        </a:rPr>
                        <a:t>1.00</a:t>
                      </a:r>
                      <a:endParaRPr lang="en-US" sz="1800" b="1"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9996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838200" y="1825625"/>
            <a:ext cx="5895975" cy="4351338"/>
          </a:xfrm>
        </p:spPr>
        <p:txBody>
          <a:bodyPr/>
          <a:lstStyle/>
          <a:p>
            <a:r>
              <a:rPr lang="en-US" dirty="0"/>
              <a:t>Use measured compressive strengths</a:t>
            </a:r>
          </a:p>
          <a:p>
            <a:pPr lvl="1"/>
            <a:r>
              <a:rPr lang="en-US" dirty="0"/>
              <a:t>Instead of specified</a:t>
            </a:r>
          </a:p>
          <a:p>
            <a:pPr lvl="1"/>
            <a:r>
              <a:rPr lang="en-US" dirty="0"/>
              <a:t>Measured release strength were 26 to 80% higher than design strength</a:t>
            </a:r>
          </a:p>
          <a:p>
            <a:r>
              <a:rPr lang="en-US" dirty="0"/>
              <a:t>Use a multiplier of 1.4 vs 2.45 for final camber </a:t>
            </a:r>
          </a:p>
          <a:p>
            <a:r>
              <a:rPr lang="en-US" dirty="0"/>
              <a:t>Measure Modulus of Elasticity</a:t>
            </a:r>
          </a:p>
          <a:p>
            <a:pPr lvl="1"/>
            <a:r>
              <a:rPr lang="en-US" dirty="0"/>
              <a:t>Use recommended K1 values</a:t>
            </a:r>
          </a:p>
          <a:p>
            <a:pPr lvl="1"/>
            <a:r>
              <a:rPr lang="en-US" dirty="0"/>
              <a:t>Measured E’s at release were 20% to 50% greater than design</a:t>
            </a:r>
          </a:p>
          <a:p>
            <a:pPr lvl="1"/>
            <a:endParaRPr lang="en-US" dirty="0"/>
          </a:p>
        </p:txBody>
      </p:sp>
      <p:sp>
        <p:nvSpPr>
          <p:cNvPr id="4" name="Footer Placeholder 3"/>
          <p:cNvSpPr>
            <a:spLocks noGrp="1"/>
          </p:cNvSpPr>
          <p:nvPr>
            <p:ph type="ftr" sz="quarter" idx="11"/>
          </p:nvPr>
        </p:nvSpPr>
        <p:spPr/>
        <p:txBody>
          <a:bodyPr/>
          <a:lstStyle/>
          <a:p>
            <a:r>
              <a:rPr lang="en-US"/>
              <a:t>Department of Civil Engineering, University of Arkansas</a:t>
            </a:r>
          </a:p>
        </p:txBody>
      </p:sp>
      <p:sp>
        <p:nvSpPr>
          <p:cNvPr id="5" name="Slide Number Placeholder 4"/>
          <p:cNvSpPr>
            <a:spLocks noGrp="1"/>
          </p:cNvSpPr>
          <p:nvPr>
            <p:ph type="sldNum" sz="quarter" idx="12"/>
          </p:nvPr>
        </p:nvSpPr>
        <p:spPr/>
        <p:txBody>
          <a:bodyPr/>
          <a:lstStyle/>
          <a:p>
            <a:fld id="{D6250E04-6916-483F-8912-E3122841C443}" type="slidenum">
              <a:rPr lang="en-US" smtClean="0"/>
              <a:t>33</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5400" y="1690688"/>
            <a:ext cx="5182049" cy="3883489"/>
          </a:xfrm>
          <a:prstGeom prst="rect">
            <a:avLst/>
          </a:prstGeom>
        </p:spPr>
      </p:pic>
    </p:spTree>
    <p:extLst>
      <p:ext uri="{BB962C8B-B14F-4D97-AF65-F5344CB8AC3E}">
        <p14:creationId xmlns:p14="http://schemas.microsoft.com/office/powerpoint/2010/main" val="2340074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pPr lvl="0"/>
            <a:r>
              <a:rPr lang="en-US" dirty="0"/>
              <a:t>Concrete compressive strength should be taken as:</a:t>
            </a:r>
            <a:endParaRPr lang="en-US" i="1" dirty="0"/>
          </a:p>
          <a:p>
            <a:pPr lvl="1"/>
            <a:r>
              <a:rPr lang="en-US" dirty="0"/>
              <a:t>7.2 </a:t>
            </a:r>
            <a:r>
              <a:rPr lang="en-US" dirty="0" err="1"/>
              <a:t>ksi</a:t>
            </a:r>
            <a:r>
              <a:rPr lang="en-US" dirty="0"/>
              <a:t>. at release when the specified compressive strength at release is less than 7.0 </a:t>
            </a:r>
            <a:r>
              <a:rPr lang="en-US" dirty="0" err="1"/>
              <a:t>ksi</a:t>
            </a:r>
            <a:r>
              <a:rPr lang="en-US" dirty="0"/>
              <a:t>.</a:t>
            </a:r>
            <a:endParaRPr lang="en-US" i="1" dirty="0"/>
          </a:p>
          <a:p>
            <a:pPr lvl="1"/>
            <a:r>
              <a:rPr lang="en-US" dirty="0"/>
              <a:t>10% higher than the specified compressive strength at release when the specified compressive strength at release is equal or greater than 7.0 </a:t>
            </a:r>
            <a:r>
              <a:rPr lang="en-US" dirty="0" err="1"/>
              <a:t>ksi</a:t>
            </a:r>
            <a:r>
              <a:rPr lang="en-US" dirty="0" smtClean="0"/>
              <a:t>.</a:t>
            </a:r>
            <a:endParaRPr lang="en-US" i="1" dirty="0"/>
          </a:p>
          <a:p>
            <a:pPr lvl="0"/>
            <a:r>
              <a:rPr lang="en-US" dirty="0"/>
              <a:t>The current ARDOT bridge design specification should be adjusted to specify the 28</a:t>
            </a:r>
            <a:r>
              <a:rPr lang="en-US" baseline="30000" dirty="0"/>
              <a:t>th</a:t>
            </a:r>
            <a:r>
              <a:rPr lang="en-US" dirty="0"/>
              <a:t> day concrete compressive strength 50% higher than the design compressive strength at release</a:t>
            </a:r>
            <a:r>
              <a:rPr lang="en-US" dirty="0" smtClean="0"/>
              <a:t>.</a:t>
            </a:r>
            <a:endParaRPr lang="en-US" i="1" dirty="0"/>
          </a:p>
          <a:p>
            <a:pPr lvl="0"/>
            <a:r>
              <a:rPr lang="en-US" dirty="0" smtClean="0"/>
              <a:t>When </a:t>
            </a:r>
            <a:r>
              <a:rPr lang="en-US" dirty="0"/>
              <a:t>estimating the initial camber at release camber, use the transformed section properties</a:t>
            </a:r>
            <a:r>
              <a:rPr lang="en-US" dirty="0" smtClean="0"/>
              <a:t>.</a:t>
            </a:r>
            <a:endParaRPr lang="en-US" i="1" dirty="0"/>
          </a:p>
          <a:p>
            <a:endParaRPr lang="en-US" dirty="0"/>
          </a:p>
        </p:txBody>
      </p:sp>
      <p:sp>
        <p:nvSpPr>
          <p:cNvPr id="4" name="Footer Placeholder 3"/>
          <p:cNvSpPr>
            <a:spLocks noGrp="1"/>
          </p:cNvSpPr>
          <p:nvPr>
            <p:ph type="ftr" sz="quarter" idx="11"/>
          </p:nvPr>
        </p:nvSpPr>
        <p:spPr/>
        <p:txBody>
          <a:bodyPr/>
          <a:lstStyle/>
          <a:p>
            <a:r>
              <a:rPr lang="en-US" smtClean="0"/>
              <a:t>Department of Civil Engineering, University of Arkansas</a:t>
            </a:r>
            <a:endParaRPr lang="en-US"/>
          </a:p>
        </p:txBody>
      </p:sp>
      <p:sp>
        <p:nvSpPr>
          <p:cNvPr id="5" name="Slide Number Placeholder 4"/>
          <p:cNvSpPr>
            <a:spLocks noGrp="1"/>
          </p:cNvSpPr>
          <p:nvPr>
            <p:ph type="sldNum" sz="quarter" idx="12"/>
          </p:nvPr>
        </p:nvSpPr>
        <p:spPr/>
        <p:txBody>
          <a:bodyPr/>
          <a:lstStyle/>
          <a:p>
            <a:fld id="{D6250E04-6916-483F-8912-E3122841C443}" type="slidenum">
              <a:rPr lang="en-US" smtClean="0"/>
              <a:t>34</a:t>
            </a:fld>
            <a:endParaRPr lang="en-US"/>
          </a:p>
        </p:txBody>
      </p:sp>
    </p:spTree>
    <p:extLst>
      <p:ext uri="{BB962C8B-B14F-4D97-AF65-F5344CB8AC3E}">
        <p14:creationId xmlns:p14="http://schemas.microsoft.com/office/powerpoint/2010/main" val="142023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128837"/>
          </a:xfrm>
        </p:spPr>
        <p:txBody>
          <a:bodyPr>
            <a:normAutofit/>
          </a:bodyPr>
          <a:lstStyle/>
          <a:p>
            <a:pPr algn="ctr"/>
            <a:r>
              <a:rPr lang="en-US" sz="8000" dirty="0"/>
              <a:t>Questions?</a:t>
            </a:r>
          </a:p>
        </p:txBody>
      </p:sp>
      <p:sp>
        <p:nvSpPr>
          <p:cNvPr id="3" name="Text Placeholder 2"/>
          <p:cNvSpPr>
            <a:spLocks noGrp="1"/>
          </p:cNvSpPr>
          <p:nvPr>
            <p:ph type="body" idx="1"/>
          </p:nvPr>
        </p:nvSpPr>
        <p:spPr/>
        <p:txBody>
          <a:bodyPr>
            <a:normAutofit/>
          </a:bodyPr>
          <a:lstStyle/>
          <a:p>
            <a:pPr algn="ctr"/>
            <a:r>
              <a:rPr lang="en-US" sz="4000" dirty="0">
                <a:solidFill>
                  <a:schemeClr val="tx1"/>
                </a:solidFill>
              </a:rPr>
              <a:t>micah@uark.edu</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D6250E04-6916-483F-8912-E3122841C443}" type="slidenum">
              <a:rPr lang="en-US" smtClean="0"/>
              <a:t>35</a:t>
            </a:fld>
            <a:endParaRPr lang="en-US"/>
          </a:p>
        </p:txBody>
      </p:sp>
    </p:spTree>
    <p:extLst>
      <p:ext uri="{BB962C8B-B14F-4D97-AF65-F5344CB8AC3E}">
        <p14:creationId xmlns:p14="http://schemas.microsoft.com/office/powerpoint/2010/main" val="93048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n-lt"/>
                <a:cs typeface="Times New Roman" panose="02020603050405020304" pitchFamily="18" charset="0"/>
              </a:rPr>
              <a:t>Background</a:t>
            </a:r>
          </a:p>
        </p:txBody>
      </p:sp>
      <p:sp>
        <p:nvSpPr>
          <p:cNvPr id="3" name="Content Placeholder 2"/>
          <p:cNvSpPr>
            <a:spLocks noGrp="1"/>
          </p:cNvSpPr>
          <p:nvPr>
            <p:ph idx="1"/>
          </p:nvPr>
        </p:nvSpPr>
        <p:spPr>
          <a:xfrm>
            <a:off x="733425" y="1690688"/>
            <a:ext cx="10515600" cy="4351338"/>
          </a:xfrm>
        </p:spPr>
        <p:txBody>
          <a:bodyPr>
            <a:normAutofit/>
          </a:bodyPr>
          <a:lstStyle/>
          <a:p>
            <a:r>
              <a:rPr lang="en-US" sz="2400" dirty="0">
                <a:cs typeface="Times New Roman" panose="02020603050405020304" pitchFamily="18" charset="0"/>
              </a:rPr>
              <a:t>The current design methods results in differences between the </a:t>
            </a:r>
            <a:r>
              <a:rPr lang="en-US" sz="2400" b="1" dirty="0">
                <a:cs typeface="Times New Roman" panose="02020603050405020304" pitchFamily="18" charset="0"/>
              </a:rPr>
              <a:t>design</a:t>
            </a:r>
            <a:r>
              <a:rPr lang="en-US" sz="2400" dirty="0">
                <a:cs typeface="Times New Roman" panose="02020603050405020304" pitchFamily="18" charset="0"/>
              </a:rPr>
              <a:t> and the </a:t>
            </a:r>
            <a:r>
              <a:rPr lang="en-US" sz="2400" b="1" dirty="0">
                <a:cs typeface="Times New Roman" panose="02020603050405020304" pitchFamily="18" charset="0"/>
              </a:rPr>
              <a:t>actual</a:t>
            </a:r>
            <a:r>
              <a:rPr lang="en-US" sz="2400" dirty="0">
                <a:cs typeface="Times New Roman" panose="02020603050405020304" pitchFamily="18" charset="0"/>
              </a:rPr>
              <a:t> camber.</a:t>
            </a:r>
          </a:p>
          <a:p>
            <a:r>
              <a:rPr lang="en-US" sz="2400" dirty="0">
                <a:cs typeface="Times New Roman" panose="02020603050405020304" pitchFamily="18" charset="0"/>
              </a:rPr>
              <a:t>Excessive camber makes the girder top flanges interfere with the deck thickness and reinforcement, while insufficient camber increases the deck thickness can add extra weight and load on the girders. </a:t>
            </a:r>
          </a:p>
          <a:p>
            <a:r>
              <a:rPr lang="en-US" sz="2400" dirty="0">
                <a:cs typeface="Times New Roman" panose="02020603050405020304" pitchFamily="18" charset="0"/>
              </a:rPr>
              <a:t>These result in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p>
          <a:p>
            <a:pPr marL="0" indent="0">
              <a:buNone/>
            </a:pPr>
            <a:endParaRPr lang="en-US" sz="2400" dirty="0"/>
          </a:p>
        </p:txBody>
      </p:sp>
      <p:graphicFrame>
        <p:nvGraphicFramePr>
          <p:cNvPr id="5" name="Diagram 4">
            <a:extLst>
              <a:ext uri="{FF2B5EF4-FFF2-40B4-BE49-F238E27FC236}">
                <a16:creationId xmlns:a16="http://schemas.microsoft.com/office/drawing/2014/main" id="{C5F4FC9A-B3E3-40E3-B494-D27D1ED5E946}"/>
              </a:ext>
            </a:extLst>
          </p:cNvPr>
          <p:cNvGraphicFramePr/>
          <p:nvPr>
            <p:extLst>
              <p:ext uri="{D42A27DB-BD31-4B8C-83A1-F6EECF244321}">
                <p14:modId xmlns:p14="http://schemas.microsoft.com/office/powerpoint/2010/main" val="576223943"/>
              </p:ext>
            </p:extLst>
          </p:nvPr>
        </p:nvGraphicFramePr>
        <p:xfrm>
          <a:off x="3694716" y="3438946"/>
          <a:ext cx="5249431" cy="320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a:t>Department of Civil Engineering, University of Arkansas</a:t>
            </a:r>
          </a:p>
        </p:txBody>
      </p:sp>
      <p:sp>
        <p:nvSpPr>
          <p:cNvPr id="7" name="Slide Number Placeholder 6"/>
          <p:cNvSpPr>
            <a:spLocks noGrp="1"/>
          </p:cNvSpPr>
          <p:nvPr>
            <p:ph type="sldNum" sz="quarter" idx="12"/>
          </p:nvPr>
        </p:nvSpPr>
        <p:spPr/>
        <p:txBody>
          <a:bodyPr/>
          <a:lstStyle/>
          <a:p>
            <a:fld id="{D6250E04-6916-483F-8912-E3122841C443}" type="slidenum">
              <a:rPr lang="en-US" smtClean="0"/>
              <a:t>4</a:t>
            </a:fld>
            <a:endParaRPr lang="en-US"/>
          </a:p>
        </p:txBody>
      </p:sp>
    </p:spTree>
    <p:extLst>
      <p:ext uri="{BB962C8B-B14F-4D97-AF65-F5344CB8AC3E}">
        <p14:creationId xmlns:p14="http://schemas.microsoft.com/office/powerpoint/2010/main" val="270010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925057"/>
            <a:ext cx="8858250" cy="523220"/>
          </a:xfrm>
          <a:prstGeom prst="rect">
            <a:avLst/>
          </a:prstGeom>
          <a:noFill/>
        </p:spPr>
        <p:txBody>
          <a:bodyPr wrap="square" rtlCol="0">
            <a:spAutoFit/>
          </a:bodyPr>
          <a:lstStyle/>
          <a:p>
            <a:r>
              <a:rPr lang="en-US" sz="2800" dirty="0">
                <a:solidFill>
                  <a:srgbClr val="C00000"/>
                </a:solidFill>
                <a:cs typeface="Times New Roman" panose="02020603050405020304" pitchFamily="18" charset="0"/>
              </a:rPr>
              <a:t>Why does the design camber not equal the actual camber?</a:t>
            </a:r>
          </a:p>
        </p:txBody>
      </p:sp>
      <p:sp>
        <p:nvSpPr>
          <p:cNvPr id="3" name="TextBox 2"/>
          <p:cNvSpPr txBox="1"/>
          <p:nvPr/>
        </p:nvSpPr>
        <p:spPr>
          <a:xfrm>
            <a:off x="1276350" y="2437409"/>
            <a:ext cx="10581406" cy="4031873"/>
          </a:xfrm>
          <a:prstGeom prst="rect">
            <a:avLst/>
          </a:prstGeom>
          <a:noFill/>
        </p:spPr>
        <p:txBody>
          <a:bodyPr wrap="square" rtlCol="0">
            <a:spAutoFit/>
          </a:bodyPr>
          <a:lstStyle/>
          <a:p>
            <a:pPr marL="457200" lvl="0" indent="-457200">
              <a:buAutoNum type="arabicParenBoth"/>
            </a:pPr>
            <a:r>
              <a:rPr lang="en-US" sz="2400" dirty="0">
                <a:cs typeface="Times New Roman" panose="02020603050405020304" pitchFamily="18" charset="0"/>
              </a:rPr>
              <a:t>Current Methods for Camber Prediction:  </a:t>
            </a:r>
          </a:p>
          <a:p>
            <a:pPr lvl="0"/>
            <a:r>
              <a:rPr lang="en-US" sz="2400" dirty="0">
                <a:cs typeface="Times New Roman" panose="02020603050405020304" pitchFamily="18" charset="0"/>
              </a:rPr>
              <a:t>          1.80 × initial camber – 1.85 × deflection  =  camber at erection</a:t>
            </a:r>
          </a:p>
          <a:p>
            <a:pPr lvl="0"/>
            <a:r>
              <a:rPr lang="en-US" sz="2400" dirty="0">
                <a:cs typeface="Times New Roman" panose="02020603050405020304" pitchFamily="18" charset="0"/>
              </a:rPr>
              <a:t>          2.45 × initial camber – 2.70 × deflection – (others) = final camber</a:t>
            </a:r>
          </a:p>
          <a:p>
            <a:pPr lvl="0"/>
            <a:endParaRPr lang="en-US" sz="2400" dirty="0">
              <a:cs typeface="Times New Roman" panose="02020603050405020304" pitchFamily="18" charset="0"/>
            </a:endParaRPr>
          </a:p>
          <a:p>
            <a:pPr lvl="0"/>
            <a:endParaRPr lang="en-US" sz="2400" dirty="0">
              <a:cs typeface="Times New Roman" panose="02020603050405020304" pitchFamily="18" charset="0"/>
            </a:endParaRPr>
          </a:p>
          <a:p>
            <a:pPr lvl="0"/>
            <a:endParaRPr lang="en-US" sz="2400" dirty="0">
              <a:cs typeface="Times New Roman" panose="02020603050405020304" pitchFamily="18" charset="0"/>
            </a:endParaRPr>
          </a:p>
          <a:p>
            <a:r>
              <a:rPr lang="en-US" sz="2400" dirty="0">
                <a:cs typeface="Times New Roman" panose="02020603050405020304" pitchFamily="18" charset="0"/>
              </a:rPr>
              <a:t>(2) Underestimation of concrete properties.</a:t>
            </a:r>
          </a:p>
          <a:p>
            <a:endParaRPr lang="en-US" sz="2400" dirty="0">
              <a:cs typeface="Times New Roman" panose="02020603050405020304" pitchFamily="18" charset="0"/>
            </a:endParaRPr>
          </a:p>
          <a:p>
            <a:pPr lvl="0"/>
            <a:r>
              <a:rPr lang="en-US" sz="2400" dirty="0">
                <a:cs typeface="Times New Roman" panose="02020603050405020304" pitchFamily="18" charset="0"/>
              </a:rPr>
              <a:t>(3) Inaccurate prediction of strands stress.</a:t>
            </a:r>
          </a:p>
          <a:p>
            <a:r>
              <a:rPr lang="en-US" sz="2000" b="1" dirty="0">
                <a:latin typeface="Times New Roman" panose="02020603050405020304" pitchFamily="18" charset="0"/>
                <a:cs typeface="Times New Roman" panose="02020603050405020304" pitchFamily="18" charset="0"/>
              </a:rPr>
              <a:t> </a:t>
            </a:r>
          </a:p>
          <a:p>
            <a:pPr lvl="0"/>
            <a:endParaRPr lang="en-US"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nchor="ctr">
            <a:normAutofit/>
          </a:bodyPr>
          <a:lstStyle/>
          <a:p>
            <a:r>
              <a:rPr lang="en-US" sz="4800" dirty="0">
                <a:latin typeface="+mn-lt"/>
                <a:cs typeface="Times New Roman" panose="02020603050405020304" pitchFamily="18" charset="0"/>
              </a:rPr>
              <a:t>Background</a:t>
            </a:r>
          </a:p>
        </p:txBody>
      </p:sp>
      <p:sp>
        <p:nvSpPr>
          <p:cNvPr id="5" name="Content Placeholder 2"/>
          <p:cNvSpPr>
            <a:spLocks noGrp="1"/>
          </p:cNvSpPr>
          <p:nvPr>
            <p:ph idx="1"/>
          </p:nvPr>
        </p:nvSpPr>
        <p:spPr>
          <a:xfrm>
            <a:off x="590551" y="1581638"/>
            <a:ext cx="10620374" cy="4351338"/>
          </a:xfrm>
        </p:spPr>
        <p:txBody>
          <a:bodyPr>
            <a:normAutofit/>
          </a:bodyPr>
          <a:lstStyle/>
          <a:p>
            <a:r>
              <a:rPr lang="en-US" sz="2400" dirty="0">
                <a:cs typeface="Times New Roman" panose="02020603050405020304" pitchFamily="18" charset="0"/>
              </a:rPr>
              <a:t>The main goal of this project is to improve the accuracy of estimating camber and long-term deflection in precast prestressed concrete girders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a:t>Department of Civil Engineering, University of Arkansas</a:t>
            </a:r>
          </a:p>
        </p:txBody>
      </p:sp>
      <p:sp>
        <p:nvSpPr>
          <p:cNvPr id="8" name="Slide Number Placeholder 7"/>
          <p:cNvSpPr>
            <a:spLocks noGrp="1"/>
          </p:cNvSpPr>
          <p:nvPr>
            <p:ph type="sldNum" sz="quarter" idx="12"/>
          </p:nvPr>
        </p:nvSpPr>
        <p:spPr/>
        <p:txBody>
          <a:bodyPr/>
          <a:lstStyle/>
          <a:p>
            <a:fld id="{D6250E04-6916-483F-8912-E3122841C443}" type="slidenum">
              <a:rPr lang="en-US" smtClean="0"/>
              <a:t>5</a:t>
            </a:fld>
            <a:endParaRPr lang="en-US"/>
          </a:p>
        </p:txBody>
      </p:sp>
    </p:spTree>
    <p:extLst>
      <p:ext uri="{BB962C8B-B14F-4D97-AF65-F5344CB8AC3E}">
        <p14:creationId xmlns:p14="http://schemas.microsoft.com/office/powerpoint/2010/main" val="4156348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75098" y="4319081"/>
            <a:ext cx="10984148" cy="6809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Background</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B3E2B262-6A09-4992-BE69-1C7626563D37}" type="slidenum">
              <a:rPr lang="en-US" smtClean="0"/>
              <a:t>6</a:t>
            </a:fld>
            <a:endParaRPr lang="en-US"/>
          </a:p>
        </p:txBody>
      </p:sp>
      <p:sp>
        <p:nvSpPr>
          <p:cNvPr id="7" name="Rectangle 6"/>
          <p:cNvSpPr/>
          <p:nvPr/>
        </p:nvSpPr>
        <p:spPr>
          <a:xfrm>
            <a:off x="1062746" y="4610910"/>
            <a:ext cx="10096500" cy="6809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8" name="Group 7"/>
          <p:cNvGrpSpPr/>
          <p:nvPr/>
        </p:nvGrpSpPr>
        <p:grpSpPr>
          <a:xfrm>
            <a:off x="1387812" y="3546406"/>
            <a:ext cx="9225065" cy="1061640"/>
            <a:chOff x="0" y="-6873"/>
            <a:chExt cx="4106141" cy="464073"/>
          </a:xfrm>
        </p:grpSpPr>
        <p:sp>
          <p:nvSpPr>
            <p:cNvPr id="9" name="Rectangle 8"/>
            <p:cNvSpPr/>
            <p:nvPr/>
          </p:nvSpPr>
          <p:spPr>
            <a:xfrm>
              <a:off x="0" y="0"/>
              <a:ext cx="9525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010891" y="-6873"/>
              <a:ext cx="95250" cy="457200"/>
            </a:xfrm>
            <a:prstGeom prst="rect">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Rectangle 12"/>
          <p:cNvSpPr/>
          <p:nvPr/>
        </p:nvSpPr>
        <p:spPr>
          <a:xfrm>
            <a:off x="10612877" y="4319081"/>
            <a:ext cx="330740" cy="16537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82200" y="2929179"/>
            <a:ext cx="1118680" cy="369332"/>
          </a:xfrm>
          <a:prstGeom prst="rect">
            <a:avLst/>
          </a:prstGeom>
          <a:noFill/>
        </p:spPr>
        <p:txBody>
          <a:bodyPr wrap="square" rtlCol="0">
            <a:spAutoFit/>
          </a:bodyPr>
          <a:lstStyle/>
          <a:p>
            <a:r>
              <a:rPr lang="en-US" dirty="0"/>
              <a:t>Dead End</a:t>
            </a:r>
          </a:p>
        </p:txBody>
      </p:sp>
      <p:sp>
        <p:nvSpPr>
          <p:cNvPr id="15" name="TextBox 14"/>
          <p:cNvSpPr txBox="1"/>
          <p:nvPr/>
        </p:nvSpPr>
        <p:spPr>
          <a:xfrm>
            <a:off x="935468" y="3068135"/>
            <a:ext cx="971153" cy="369332"/>
          </a:xfrm>
          <a:prstGeom prst="rect">
            <a:avLst/>
          </a:prstGeom>
          <a:noFill/>
        </p:spPr>
        <p:txBody>
          <a:bodyPr wrap="square" rtlCol="0">
            <a:spAutoFit/>
          </a:bodyPr>
          <a:lstStyle/>
          <a:p>
            <a:r>
              <a:rPr lang="en-US" dirty="0"/>
              <a:t>Live End</a:t>
            </a:r>
          </a:p>
        </p:txBody>
      </p:sp>
      <p:grpSp>
        <p:nvGrpSpPr>
          <p:cNvPr id="22" name="Group 21"/>
          <p:cNvGrpSpPr/>
          <p:nvPr/>
        </p:nvGrpSpPr>
        <p:grpSpPr>
          <a:xfrm>
            <a:off x="8763807" y="4484451"/>
            <a:ext cx="2179810" cy="1358818"/>
            <a:chOff x="8763807" y="4484451"/>
            <a:chExt cx="2179810" cy="1358818"/>
          </a:xfrm>
        </p:grpSpPr>
        <p:sp>
          <p:nvSpPr>
            <p:cNvPr id="16" name="TextBox 15"/>
            <p:cNvSpPr txBox="1"/>
            <p:nvPr/>
          </p:nvSpPr>
          <p:spPr>
            <a:xfrm>
              <a:off x="8763807" y="5473937"/>
              <a:ext cx="2179810" cy="369332"/>
            </a:xfrm>
            <a:prstGeom prst="rect">
              <a:avLst/>
            </a:prstGeom>
            <a:noFill/>
          </p:spPr>
          <p:txBody>
            <a:bodyPr wrap="square" rtlCol="0">
              <a:spAutoFit/>
            </a:bodyPr>
            <a:lstStyle/>
            <a:p>
              <a:r>
                <a:rPr lang="en-US" dirty="0"/>
                <a:t>Prestressing Chuck</a:t>
              </a:r>
            </a:p>
          </p:txBody>
        </p:sp>
        <p:cxnSp>
          <p:nvCxnSpPr>
            <p:cNvPr id="18" name="Straight Arrow Connector 17"/>
            <p:cNvCxnSpPr>
              <a:endCxn id="13" idx="2"/>
            </p:cNvCxnSpPr>
            <p:nvPr/>
          </p:nvCxnSpPr>
          <p:spPr>
            <a:xfrm flipV="1">
              <a:off x="10398884" y="4484451"/>
              <a:ext cx="379363" cy="9894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910439" y="3285855"/>
            <a:ext cx="1889195" cy="369332"/>
          </a:xfrm>
          <a:prstGeom prst="rect">
            <a:avLst/>
          </a:prstGeom>
          <a:noFill/>
        </p:spPr>
        <p:txBody>
          <a:bodyPr wrap="square" rtlCol="0">
            <a:spAutoFit/>
          </a:bodyPr>
          <a:lstStyle/>
          <a:p>
            <a:r>
              <a:rPr lang="en-US" dirty="0"/>
              <a:t>Cast the concrete</a:t>
            </a:r>
          </a:p>
        </p:txBody>
      </p:sp>
      <p:sp>
        <p:nvSpPr>
          <p:cNvPr id="11" name="Down Arrow 10"/>
          <p:cNvSpPr/>
          <p:nvPr/>
        </p:nvSpPr>
        <p:spPr>
          <a:xfrm rot="5400000">
            <a:off x="291830" y="3562129"/>
            <a:ext cx="330740" cy="6694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097" y="2463363"/>
            <a:ext cx="2655651" cy="646331"/>
          </a:xfrm>
          <a:prstGeom prst="rect">
            <a:avLst/>
          </a:prstGeom>
          <a:noFill/>
        </p:spPr>
        <p:txBody>
          <a:bodyPr wrap="square" rtlCol="0">
            <a:spAutoFit/>
          </a:bodyPr>
          <a:lstStyle/>
          <a:p>
            <a:r>
              <a:rPr lang="en-US" dirty="0"/>
              <a:t>Tension the strand to approximately 0.75f</a:t>
            </a:r>
            <a:r>
              <a:rPr lang="en-US" baseline="-25000" dirty="0"/>
              <a:t>pu</a:t>
            </a:r>
          </a:p>
        </p:txBody>
      </p:sp>
      <p:sp>
        <p:nvSpPr>
          <p:cNvPr id="24" name="Rectangle 23"/>
          <p:cNvSpPr/>
          <p:nvPr/>
        </p:nvSpPr>
        <p:spPr>
          <a:xfrm>
            <a:off x="1057057" y="4233661"/>
            <a:ext cx="330740" cy="16537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97907" y="4401259"/>
            <a:ext cx="2179810" cy="1379968"/>
            <a:chOff x="297907" y="4401259"/>
            <a:chExt cx="2179810" cy="1379968"/>
          </a:xfrm>
        </p:grpSpPr>
        <p:sp>
          <p:nvSpPr>
            <p:cNvPr id="23" name="TextBox 22"/>
            <p:cNvSpPr txBox="1"/>
            <p:nvPr/>
          </p:nvSpPr>
          <p:spPr>
            <a:xfrm>
              <a:off x="297907" y="5411895"/>
              <a:ext cx="2179810" cy="369332"/>
            </a:xfrm>
            <a:prstGeom prst="rect">
              <a:avLst/>
            </a:prstGeom>
            <a:noFill/>
          </p:spPr>
          <p:txBody>
            <a:bodyPr wrap="square" rtlCol="0">
              <a:spAutoFit/>
            </a:bodyPr>
            <a:lstStyle/>
            <a:p>
              <a:r>
                <a:rPr lang="en-US" dirty="0"/>
                <a:t>Prestressing Chuck</a:t>
              </a:r>
            </a:p>
          </p:txBody>
        </p:sp>
        <p:cxnSp>
          <p:nvCxnSpPr>
            <p:cNvPr id="25" name="Straight Arrow Connector 24"/>
            <p:cNvCxnSpPr/>
            <p:nvPr/>
          </p:nvCxnSpPr>
          <p:spPr>
            <a:xfrm flipV="1">
              <a:off x="510688" y="4401259"/>
              <a:ext cx="565810" cy="10504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2110903" y="3803515"/>
            <a:ext cx="7871298" cy="78880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24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934166" y="4319081"/>
            <a:ext cx="8202055"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Background</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B3E2B262-6A09-4992-BE69-1C7626563D37}" type="slidenum">
              <a:rPr lang="en-US" smtClean="0"/>
              <a:t>7</a:t>
            </a:fld>
            <a:endParaRPr lang="en-US"/>
          </a:p>
        </p:txBody>
      </p:sp>
      <p:sp>
        <p:nvSpPr>
          <p:cNvPr id="7" name="Rectangle 6"/>
          <p:cNvSpPr/>
          <p:nvPr/>
        </p:nvSpPr>
        <p:spPr>
          <a:xfrm>
            <a:off x="1062746" y="4610910"/>
            <a:ext cx="10096500" cy="6809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8" name="Group 7"/>
          <p:cNvGrpSpPr/>
          <p:nvPr/>
        </p:nvGrpSpPr>
        <p:grpSpPr>
          <a:xfrm>
            <a:off x="1387812" y="3546406"/>
            <a:ext cx="9225065" cy="1061640"/>
            <a:chOff x="0" y="-6873"/>
            <a:chExt cx="4106141" cy="464073"/>
          </a:xfrm>
        </p:grpSpPr>
        <p:sp>
          <p:nvSpPr>
            <p:cNvPr id="9" name="Rectangle 8"/>
            <p:cNvSpPr/>
            <p:nvPr/>
          </p:nvSpPr>
          <p:spPr>
            <a:xfrm>
              <a:off x="0" y="0"/>
              <a:ext cx="9525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010891" y="-6873"/>
              <a:ext cx="95250" cy="457200"/>
            </a:xfrm>
            <a:prstGeom prst="rect">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TextBox 13"/>
          <p:cNvSpPr txBox="1"/>
          <p:nvPr/>
        </p:nvSpPr>
        <p:spPr>
          <a:xfrm>
            <a:off x="9982200" y="2929179"/>
            <a:ext cx="1118680" cy="369332"/>
          </a:xfrm>
          <a:prstGeom prst="rect">
            <a:avLst/>
          </a:prstGeom>
          <a:noFill/>
        </p:spPr>
        <p:txBody>
          <a:bodyPr wrap="square" rtlCol="0">
            <a:spAutoFit/>
          </a:bodyPr>
          <a:lstStyle/>
          <a:p>
            <a:r>
              <a:rPr lang="en-US" dirty="0"/>
              <a:t>Dead End</a:t>
            </a:r>
          </a:p>
        </p:txBody>
      </p:sp>
      <p:sp>
        <p:nvSpPr>
          <p:cNvPr id="15" name="TextBox 14"/>
          <p:cNvSpPr txBox="1"/>
          <p:nvPr/>
        </p:nvSpPr>
        <p:spPr>
          <a:xfrm>
            <a:off x="935468" y="3068135"/>
            <a:ext cx="971153" cy="369332"/>
          </a:xfrm>
          <a:prstGeom prst="rect">
            <a:avLst/>
          </a:prstGeom>
          <a:noFill/>
        </p:spPr>
        <p:txBody>
          <a:bodyPr wrap="square" rtlCol="0">
            <a:spAutoFit/>
          </a:bodyPr>
          <a:lstStyle/>
          <a:p>
            <a:r>
              <a:rPr lang="en-US" dirty="0"/>
              <a:t>Live End</a:t>
            </a:r>
          </a:p>
        </p:txBody>
      </p:sp>
      <p:sp>
        <p:nvSpPr>
          <p:cNvPr id="19" name="TextBox 18"/>
          <p:cNvSpPr txBox="1"/>
          <p:nvPr/>
        </p:nvSpPr>
        <p:spPr>
          <a:xfrm>
            <a:off x="3803515" y="2868328"/>
            <a:ext cx="4046706" cy="923330"/>
          </a:xfrm>
          <a:prstGeom prst="rect">
            <a:avLst/>
          </a:prstGeom>
          <a:noFill/>
        </p:spPr>
        <p:txBody>
          <a:bodyPr wrap="square" rtlCol="0">
            <a:spAutoFit/>
          </a:bodyPr>
          <a:lstStyle/>
          <a:p>
            <a:r>
              <a:rPr lang="en-US" dirty="0"/>
              <a:t>Approximately 18 to 24 hours after casting and the concrete has reached sufficient strength, the strands are cut.</a:t>
            </a:r>
          </a:p>
        </p:txBody>
      </p:sp>
      <p:sp>
        <p:nvSpPr>
          <p:cNvPr id="11" name="Down Arrow 10"/>
          <p:cNvSpPr/>
          <p:nvPr/>
        </p:nvSpPr>
        <p:spPr>
          <a:xfrm rot="16200000">
            <a:off x="1677240" y="4219410"/>
            <a:ext cx="265813" cy="2156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08179" y="3803515"/>
            <a:ext cx="7660541" cy="78880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5400000">
            <a:off x="10116823" y="4200476"/>
            <a:ext cx="265813" cy="2156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0688" y="1861924"/>
            <a:ext cx="4046706" cy="1200329"/>
          </a:xfrm>
          <a:prstGeom prst="rect">
            <a:avLst/>
          </a:prstGeom>
          <a:noFill/>
        </p:spPr>
        <p:txBody>
          <a:bodyPr wrap="square" rtlCol="0">
            <a:spAutoFit/>
          </a:bodyPr>
          <a:lstStyle/>
          <a:p>
            <a:r>
              <a:rPr lang="en-US" dirty="0"/>
              <a:t>The tension force in the strands is now transferred to the concrete.  This puts the concrete in compression and the beam shortens.</a:t>
            </a:r>
          </a:p>
        </p:txBody>
      </p:sp>
      <p:sp>
        <p:nvSpPr>
          <p:cNvPr id="20" name="TextBox 19"/>
          <p:cNvSpPr txBox="1"/>
          <p:nvPr/>
        </p:nvSpPr>
        <p:spPr>
          <a:xfrm>
            <a:off x="7601770" y="1653460"/>
            <a:ext cx="4312323" cy="923330"/>
          </a:xfrm>
          <a:prstGeom prst="rect">
            <a:avLst/>
          </a:prstGeom>
          <a:noFill/>
        </p:spPr>
        <p:txBody>
          <a:bodyPr wrap="square" rtlCol="0">
            <a:spAutoFit/>
          </a:bodyPr>
          <a:lstStyle/>
          <a:p>
            <a:r>
              <a:rPr lang="en-US" dirty="0"/>
              <a:t>If the concrete strength is low, then there can be cracking in the end regions, excessive camber, and an increase in prestress losses.</a:t>
            </a:r>
          </a:p>
        </p:txBody>
      </p:sp>
    </p:spTree>
    <p:extLst>
      <p:ext uri="{BB962C8B-B14F-4D97-AF65-F5344CB8AC3E}">
        <p14:creationId xmlns:p14="http://schemas.microsoft.com/office/powerpoint/2010/main" val="31097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934166" y="4319081"/>
            <a:ext cx="8202055"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Background</a:t>
            </a: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Civil Engineering, University of Arkansas</a:t>
            </a:r>
          </a:p>
        </p:txBody>
      </p:sp>
      <p:sp>
        <p:nvSpPr>
          <p:cNvPr id="6" name="Slide Number Placeholder 5"/>
          <p:cNvSpPr>
            <a:spLocks noGrp="1"/>
          </p:cNvSpPr>
          <p:nvPr>
            <p:ph type="sldNum" sz="quarter" idx="12"/>
          </p:nvPr>
        </p:nvSpPr>
        <p:spPr/>
        <p:txBody>
          <a:bodyPr/>
          <a:lstStyle/>
          <a:p>
            <a:fld id="{B3E2B262-6A09-4992-BE69-1C7626563D37}" type="slidenum">
              <a:rPr lang="en-US" smtClean="0">
                <a:solidFill>
                  <a:prstClr val="black">
                    <a:tint val="75000"/>
                  </a:prstClr>
                </a:solidFill>
              </a:rPr>
              <a:pPr/>
              <a:t>8</a:t>
            </a:fld>
            <a:endParaRPr lang="en-US">
              <a:solidFill>
                <a:prstClr val="black">
                  <a:tint val="75000"/>
                </a:prstClr>
              </a:solidFill>
            </a:endParaRPr>
          </a:p>
        </p:txBody>
      </p:sp>
      <p:sp>
        <p:nvSpPr>
          <p:cNvPr id="7" name="Rectangle 6"/>
          <p:cNvSpPr/>
          <p:nvPr/>
        </p:nvSpPr>
        <p:spPr>
          <a:xfrm>
            <a:off x="1062746" y="4610910"/>
            <a:ext cx="10096500" cy="6809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nvGrpSpPr>
          <p:cNvPr id="8" name="Group 7"/>
          <p:cNvGrpSpPr/>
          <p:nvPr/>
        </p:nvGrpSpPr>
        <p:grpSpPr>
          <a:xfrm>
            <a:off x="1387812" y="3546406"/>
            <a:ext cx="9225065" cy="1061640"/>
            <a:chOff x="0" y="-6873"/>
            <a:chExt cx="4106141" cy="464073"/>
          </a:xfrm>
        </p:grpSpPr>
        <p:sp>
          <p:nvSpPr>
            <p:cNvPr id="9" name="Rectangle 8"/>
            <p:cNvSpPr/>
            <p:nvPr/>
          </p:nvSpPr>
          <p:spPr>
            <a:xfrm>
              <a:off x="0" y="0"/>
              <a:ext cx="9525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0" name="Rectangle 9"/>
            <p:cNvSpPr/>
            <p:nvPr/>
          </p:nvSpPr>
          <p:spPr>
            <a:xfrm>
              <a:off x="4010891" y="-6873"/>
              <a:ext cx="95250" cy="457200"/>
            </a:xfrm>
            <a:prstGeom prst="rect">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14" name="TextBox 13"/>
          <p:cNvSpPr txBox="1"/>
          <p:nvPr/>
        </p:nvSpPr>
        <p:spPr>
          <a:xfrm>
            <a:off x="9982200" y="2929179"/>
            <a:ext cx="1118680" cy="369332"/>
          </a:xfrm>
          <a:prstGeom prst="rect">
            <a:avLst/>
          </a:prstGeom>
          <a:noFill/>
        </p:spPr>
        <p:txBody>
          <a:bodyPr wrap="square" rtlCol="0">
            <a:spAutoFit/>
          </a:bodyPr>
          <a:lstStyle/>
          <a:p>
            <a:r>
              <a:rPr lang="en-US" dirty="0">
                <a:solidFill>
                  <a:prstClr val="black"/>
                </a:solidFill>
              </a:rPr>
              <a:t>Dead End</a:t>
            </a:r>
          </a:p>
        </p:txBody>
      </p:sp>
      <p:sp>
        <p:nvSpPr>
          <p:cNvPr id="15" name="TextBox 14"/>
          <p:cNvSpPr txBox="1"/>
          <p:nvPr/>
        </p:nvSpPr>
        <p:spPr>
          <a:xfrm>
            <a:off x="935468" y="3068135"/>
            <a:ext cx="971153" cy="369332"/>
          </a:xfrm>
          <a:prstGeom prst="rect">
            <a:avLst/>
          </a:prstGeom>
          <a:noFill/>
        </p:spPr>
        <p:txBody>
          <a:bodyPr wrap="square" rtlCol="0">
            <a:spAutoFit/>
          </a:bodyPr>
          <a:lstStyle/>
          <a:p>
            <a:r>
              <a:rPr lang="en-US" dirty="0">
                <a:solidFill>
                  <a:prstClr val="black"/>
                </a:solidFill>
              </a:rPr>
              <a:t>Live End</a:t>
            </a:r>
          </a:p>
        </p:txBody>
      </p:sp>
      <p:sp>
        <p:nvSpPr>
          <p:cNvPr id="11" name="Down Arrow 10"/>
          <p:cNvSpPr/>
          <p:nvPr/>
        </p:nvSpPr>
        <p:spPr>
          <a:xfrm rot="16200000">
            <a:off x="1677240" y="4219410"/>
            <a:ext cx="265813" cy="2156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Down Arrow 25"/>
          <p:cNvSpPr/>
          <p:nvPr/>
        </p:nvSpPr>
        <p:spPr>
          <a:xfrm rot="5400000">
            <a:off x="10116823" y="4200476"/>
            <a:ext cx="265813" cy="2156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1"/>
          <p:cNvSpPr/>
          <p:nvPr/>
        </p:nvSpPr>
        <p:spPr>
          <a:xfrm>
            <a:off x="2214448" y="3694607"/>
            <a:ext cx="7611312" cy="925361"/>
          </a:xfrm>
          <a:custGeom>
            <a:avLst/>
            <a:gdLst>
              <a:gd name="connsiteX0" fmla="*/ 0 w 7660541"/>
              <a:gd name="connsiteY0" fmla="*/ 0 h 780578"/>
              <a:gd name="connsiteX1" fmla="*/ 7660541 w 7660541"/>
              <a:gd name="connsiteY1" fmla="*/ 0 h 780578"/>
              <a:gd name="connsiteX2" fmla="*/ 7660541 w 7660541"/>
              <a:gd name="connsiteY2" fmla="*/ 780578 h 780578"/>
              <a:gd name="connsiteX3" fmla="*/ 0 w 7660541"/>
              <a:gd name="connsiteY3" fmla="*/ 780578 h 780578"/>
              <a:gd name="connsiteX4" fmla="*/ 0 w 7660541"/>
              <a:gd name="connsiteY4" fmla="*/ 0 h 780578"/>
              <a:gd name="connsiteX0" fmla="*/ 0 w 7660541"/>
              <a:gd name="connsiteY0" fmla="*/ 0 h 971078"/>
              <a:gd name="connsiteX1" fmla="*/ 7660541 w 7660541"/>
              <a:gd name="connsiteY1" fmla="*/ 0 h 971078"/>
              <a:gd name="connsiteX2" fmla="*/ 7660541 w 7660541"/>
              <a:gd name="connsiteY2" fmla="*/ 780578 h 971078"/>
              <a:gd name="connsiteX3" fmla="*/ 0 w 7660541"/>
              <a:gd name="connsiteY3" fmla="*/ 971078 h 971078"/>
              <a:gd name="connsiteX4" fmla="*/ 0 w 7660541"/>
              <a:gd name="connsiteY4" fmla="*/ 0 h 971078"/>
              <a:gd name="connsiteX0" fmla="*/ 0 w 7660541"/>
              <a:gd name="connsiteY0" fmla="*/ 200025 h 971078"/>
              <a:gd name="connsiteX1" fmla="*/ 7660541 w 7660541"/>
              <a:gd name="connsiteY1" fmla="*/ 0 h 971078"/>
              <a:gd name="connsiteX2" fmla="*/ 7660541 w 7660541"/>
              <a:gd name="connsiteY2" fmla="*/ 780578 h 971078"/>
              <a:gd name="connsiteX3" fmla="*/ 0 w 7660541"/>
              <a:gd name="connsiteY3" fmla="*/ 971078 h 971078"/>
              <a:gd name="connsiteX4" fmla="*/ 0 w 7660541"/>
              <a:gd name="connsiteY4" fmla="*/ 200025 h 971078"/>
              <a:gd name="connsiteX0" fmla="*/ 0 w 7660541"/>
              <a:gd name="connsiteY0" fmla="*/ 200025 h 980603"/>
              <a:gd name="connsiteX1" fmla="*/ 7660541 w 7660541"/>
              <a:gd name="connsiteY1" fmla="*/ 0 h 980603"/>
              <a:gd name="connsiteX2" fmla="*/ 7651016 w 7660541"/>
              <a:gd name="connsiteY2" fmla="*/ 980603 h 980603"/>
              <a:gd name="connsiteX3" fmla="*/ 0 w 7660541"/>
              <a:gd name="connsiteY3" fmla="*/ 971078 h 980603"/>
              <a:gd name="connsiteX4" fmla="*/ 0 w 7660541"/>
              <a:gd name="connsiteY4" fmla="*/ 200025 h 980603"/>
              <a:gd name="connsiteX0" fmla="*/ 0 w 7651016"/>
              <a:gd name="connsiteY0" fmla="*/ 0 h 780578"/>
              <a:gd name="connsiteX1" fmla="*/ 7641491 w 7651016"/>
              <a:gd name="connsiteY1" fmla="*/ 0 h 780578"/>
              <a:gd name="connsiteX2" fmla="*/ 7651016 w 7651016"/>
              <a:gd name="connsiteY2" fmla="*/ 780578 h 780578"/>
              <a:gd name="connsiteX3" fmla="*/ 0 w 7651016"/>
              <a:gd name="connsiteY3" fmla="*/ 771053 h 780578"/>
              <a:gd name="connsiteX4" fmla="*/ 0 w 7651016"/>
              <a:gd name="connsiteY4" fmla="*/ 0 h 780578"/>
              <a:gd name="connsiteX0" fmla="*/ 0 w 7651016"/>
              <a:gd name="connsiteY0" fmla="*/ 76200 h 856778"/>
              <a:gd name="connsiteX1" fmla="*/ 7641491 w 7651016"/>
              <a:gd name="connsiteY1" fmla="*/ 76200 h 856778"/>
              <a:gd name="connsiteX2" fmla="*/ 7651016 w 7651016"/>
              <a:gd name="connsiteY2" fmla="*/ 856778 h 856778"/>
              <a:gd name="connsiteX3" fmla="*/ 0 w 7651016"/>
              <a:gd name="connsiteY3" fmla="*/ 847253 h 856778"/>
              <a:gd name="connsiteX4" fmla="*/ 0 w 7651016"/>
              <a:gd name="connsiteY4" fmla="*/ 76200 h 856778"/>
              <a:gd name="connsiteX0" fmla="*/ 0 w 7651016"/>
              <a:gd name="connsiteY0" fmla="*/ 161926 h 942504"/>
              <a:gd name="connsiteX1" fmla="*/ 3933825 w 7651016"/>
              <a:gd name="connsiteY1" fmla="*/ 0 h 942504"/>
              <a:gd name="connsiteX2" fmla="*/ 7641491 w 7651016"/>
              <a:gd name="connsiteY2" fmla="*/ 161926 h 942504"/>
              <a:gd name="connsiteX3" fmla="*/ 7651016 w 7651016"/>
              <a:gd name="connsiteY3" fmla="*/ 942504 h 942504"/>
              <a:gd name="connsiteX4" fmla="*/ 0 w 7651016"/>
              <a:gd name="connsiteY4" fmla="*/ 932979 h 942504"/>
              <a:gd name="connsiteX5" fmla="*/ 0 w 7651016"/>
              <a:gd name="connsiteY5" fmla="*/ 161926 h 942504"/>
              <a:gd name="connsiteX0" fmla="*/ 19050 w 7670066"/>
              <a:gd name="connsiteY0" fmla="*/ 161926 h 942504"/>
              <a:gd name="connsiteX1" fmla="*/ 3952875 w 7670066"/>
              <a:gd name="connsiteY1" fmla="*/ 0 h 942504"/>
              <a:gd name="connsiteX2" fmla="*/ 7660541 w 7670066"/>
              <a:gd name="connsiteY2" fmla="*/ 161926 h 942504"/>
              <a:gd name="connsiteX3" fmla="*/ 7670066 w 7670066"/>
              <a:gd name="connsiteY3" fmla="*/ 942504 h 942504"/>
              <a:gd name="connsiteX4" fmla="*/ 0 w 7670066"/>
              <a:gd name="connsiteY4" fmla="*/ 923454 h 942504"/>
              <a:gd name="connsiteX5" fmla="*/ 19050 w 7670066"/>
              <a:gd name="connsiteY5" fmla="*/ 161926 h 942504"/>
              <a:gd name="connsiteX0" fmla="*/ 19050 w 7670066"/>
              <a:gd name="connsiteY0" fmla="*/ 161926 h 942504"/>
              <a:gd name="connsiteX1" fmla="*/ 3952875 w 7670066"/>
              <a:gd name="connsiteY1" fmla="*/ 0 h 942504"/>
              <a:gd name="connsiteX2" fmla="*/ 7660541 w 7670066"/>
              <a:gd name="connsiteY2" fmla="*/ 161926 h 942504"/>
              <a:gd name="connsiteX3" fmla="*/ 7670066 w 7670066"/>
              <a:gd name="connsiteY3" fmla="*/ 942504 h 942504"/>
              <a:gd name="connsiteX4" fmla="*/ 0 w 7670066"/>
              <a:gd name="connsiteY4" fmla="*/ 923454 h 942504"/>
              <a:gd name="connsiteX5" fmla="*/ 19050 w 7670066"/>
              <a:gd name="connsiteY5" fmla="*/ 161926 h 942504"/>
              <a:gd name="connsiteX0" fmla="*/ 19050 w 7670066"/>
              <a:gd name="connsiteY0" fmla="*/ 161926 h 942504"/>
              <a:gd name="connsiteX1" fmla="*/ 3952875 w 7670066"/>
              <a:gd name="connsiteY1" fmla="*/ 0 h 942504"/>
              <a:gd name="connsiteX2" fmla="*/ 7660541 w 7670066"/>
              <a:gd name="connsiteY2" fmla="*/ 161926 h 942504"/>
              <a:gd name="connsiteX3" fmla="*/ 7670066 w 7670066"/>
              <a:gd name="connsiteY3" fmla="*/ 942504 h 942504"/>
              <a:gd name="connsiteX4" fmla="*/ 0 w 7670066"/>
              <a:gd name="connsiteY4" fmla="*/ 923454 h 942504"/>
              <a:gd name="connsiteX5" fmla="*/ 19050 w 7670066"/>
              <a:gd name="connsiteY5" fmla="*/ 161926 h 942504"/>
              <a:gd name="connsiteX0" fmla="*/ 0 w 7651016"/>
              <a:gd name="connsiteY0" fmla="*/ 161926 h 942504"/>
              <a:gd name="connsiteX1" fmla="*/ 3933825 w 7651016"/>
              <a:gd name="connsiteY1" fmla="*/ 0 h 942504"/>
              <a:gd name="connsiteX2" fmla="*/ 7641491 w 7651016"/>
              <a:gd name="connsiteY2" fmla="*/ 161926 h 942504"/>
              <a:gd name="connsiteX3" fmla="*/ 7651016 w 7651016"/>
              <a:gd name="connsiteY3" fmla="*/ 942504 h 942504"/>
              <a:gd name="connsiteX4" fmla="*/ 9525 w 7651016"/>
              <a:gd name="connsiteY4" fmla="*/ 923454 h 942504"/>
              <a:gd name="connsiteX5" fmla="*/ 0 w 7651016"/>
              <a:gd name="connsiteY5" fmla="*/ 161926 h 942504"/>
              <a:gd name="connsiteX0" fmla="*/ 0 w 7651016"/>
              <a:gd name="connsiteY0" fmla="*/ 161926 h 942504"/>
              <a:gd name="connsiteX1" fmla="*/ 3933825 w 7651016"/>
              <a:gd name="connsiteY1" fmla="*/ 0 h 942504"/>
              <a:gd name="connsiteX2" fmla="*/ 7641491 w 7651016"/>
              <a:gd name="connsiteY2" fmla="*/ 161926 h 942504"/>
              <a:gd name="connsiteX3" fmla="*/ 7651016 w 7651016"/>
              <a:gd name="connsiteY3" fmla="*/ 942504 h 942504"/>
              <a:gd name="connsiteX4" fmla="*/ 9525 w 7651016"/>
              <a:gd name="connsiteY4" fmla="*/ 923454 h 942504"/>
              <a:gd name="connsiteX5" fmla="*/ 0 w 7651016"/>
              <a:gd name="connsiteY5" fmla="*/ 161926 h 942504"/>
              <a:gd name="connsiteX0" fmla="*/ 0 w 7641491"/>
              <a:gd name="connsiteY0" fmla="*/ 161926 h 961554"/>
              <a:gd name="connsiteX1" fmla="*/ 3933825 w 7641491"/>
              <a:gd name="connsiteY1" fmla="*/ 0 h 961554"/>
              <a:gd name="connsiteX2" fmla="*/ 7641491 w 7641491"/>
              <a:gd name="connsiteY2" fmla="*/ 161926 h 961554"/>
              <a:gd name="connsiteX3" fmla="*/ 7593866 w 7641491"/>
              <a:gd name="connsiteY3" fmla="*/ 961554 h 961554"/>
              <a:gd name="connsiteX4" fmla="*/ 9525 w 7641491"/>
              <a:gd name="connsiteY4" fmla="*/ 923454 h 961554"/>
              <a:gd name="connsiteX5" fmla="*/ 0 w 7641491"/>
              <a:gd name="connsiteY5" fmla="*/ 161926 h 961554"/>
              <a:gd name="connsiteX0" fmla="*/ 0 w 7641491"/>
              <a:gd name="connsiteY0" fmla="*/ 161926 h 961554"/>
              <a:gd name="connsiteX1" fmla="*/ 3933825 w 7641491"/>
              <a:gd name="connsiteY1" fmla="*/ 0 h 961554"/>
              <a:gd name="connsiteX2" fmla="*/ 7641491 w 7641491"/>
              <a:gd name="connsiteY2" fmla="*/ 161926 h 961554"/>
              <a:gd name="connsiteX3" fmla="*/ 7593866 w 7641491"/>
              <a:gd name="connsiteY3" fmla="*/ 961554 h 961554"/>
              <a:gd name="connsiteX4" fmla="*/ 57150 w 7641491"/>
              <a:gd name="connsiteY4" fmla="*/ 923454 h 961554"/>
              <a:gd name="connsiteX5" fmla="*/ 0 w 7641491"/>
              <a:gd name="connsiteY5" fmla="*/ 161926 h 96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491" h="961554">
                <a:moveTo>
                  <a:pt x="0" y="161926"/>
                </a:moveTo>
                <a:cubicBezTo>
                  <a:pt x="307975" y="30242"/>
                  <a:pt x="2660243" y="0"/>
                  <a:pt x="3933825" y="0"/>
                </a:cubicBezTo>
                <a:cubicBezTo>
                  <a:pt x="5207407" y="0"/>
                  <a:pt x="6674297" y="28655"/>
                  <a:pt x="7641491" y="161926"/>
                </a:cubicBezTo>
                <a:lnTo>
                  <a:pt x="7593866" y="961554"/>
                </a:lnTo>
                <a:cubicBezTo>
                  <a:pt x="5046702" y="802804"/>
                  <a:pt x="2728139" y="701204"/>
                  <a:pt x="57150" y="923454"/>
                </a:cubicBezTo>
                <a:lnTo>
                  <a:pt x="0" y="161926"/>
                </a:ln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prstClr val="white"/>
              </a:solidFill>
            </a:endParaRPr>
          </a:p>
        </p:txBody>
      </p:sp>
      <p:grpSp>
        <p:nvGrpSpPr>
          <p:cNvPr id="32" name="Group 31"/>
          <p:cNvGrpSpPr/>
          <p:nvPr/>
        </p:nvGrpSpPr>
        <p:grpSpPr>
          <a:xfrm>
            <a:off x="5849957" y="4460132"/>
            <a:ext cx="1751814" cy="1307465"/>
            <a:chOff x="5849957" y="4460132"/>
            <a:chExt cx="1751814" cy="1307465"/>
          </a:xfrm>
        </p:grpSpPr>
        <p:cxnSp>
          <p:nvCxnSpPr>
            <p:cNvPr id="13" name="Straight Arrow Connector 12"/>
            <p:cNvCxnSpPr/>
            <p:nvPr/>
          </p:nvCxnSpPr>
          <p:spPr>
            <a:xfrm flipV="1">
              <a:off x="5849957" y="4460132"/>
              <a:ext cx="11016" cy="1115778"/>
            </a:xfrm>
            <a:prstGeom prst="straightConnector1">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8" idx="1"/>
            </p:cNvCxnSpPr>
            <p:nvPr/>
          </p:nvCxnSpPr>
          <p:spPr>
            <a:xfrm>
              <a:off x="5849957" y="5582931"/>
              <a:ext cx="74914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99105" y="5398265"/>
              <a:ext cx="1002666" cy="369332"/>
            </a:xfrm>
            <a:prstGeom prst="rect">
              <a:avLst/>
            </a:prstGeom>
            <a:noFill/>
          </p:spPr>
          <p:txBody>
            <a:bodyPr wrap="square" rtlCol="0">
              <a:spAutoFit/>
            </a:bodyPr>
            <a:lstStyle/>
            <a:p>
              <a:r>
                <a:rPr lang="en-US" dirty="0"/>
                <a:t>Camber</a:t>
              </a:r>
            </a:p>
          </p:txBody>
        </p:sp>
      </p:grpSp>
    </p:spTree>
    <p:extLst>
      <p:ext uri="{BB962C8B-B14F-4D97-AF65-F5344CB8AC3E}">
        <p14:creationId xmlns:p14="http://schemas.microsoft.com/office/powerpoint/2010/main" val="229705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5" name="Footer Placeholder 4"/>
          <p:cNvSpPr>
            <a:spLocks noGrp="1"/>
          </p:cNvSpPr>
          <p:nvPr>
            <p:ph type="ftr" sz="quarter" idx="11"/>
          </p:nvPr>
        </p:nvSpPr>
        <p:spPr/>
        <p:txBody>
          <a:bodyPr/>
          <a:lstStyle/>
          <a:p>
            <a:r>
              <a:rPr lang="en-US"/>
              <a:t>Department of Civil Engineering, University of Arkansas</a:t>
            </a:r>
          </a:p>
        </p:txBody>
      </p:sp>
      <p:sp>
        <p:nvSpPr>
          <p:cNvPr id="6" name="Slide Number Placeholder 5"/>
          <p:cNvSpPr>
            <a:spLocks noGrp="1"/>
          </p:cNvSpPr>
          <p:nvPr>
            <p:ph type="sldNum" sz="quarter" idx="12"/>
          </p:nvPr>
        </p:nvSpPr>
        <p:spPr/>
        <p:txBody>
          <a:bodyPr/>
          <a:lstStyle/>
          <a:p>
            <a:fld id="{B3E2B262-6A09-4992-BE69-1C7626563D37}" type="slidenum">
              <a:rPr lang="en-US" smtClean="0"/>
              <a:t>9</a:t>
            </a:fld>
            <a:endParaRPr lang="en-US"/>
          </a:p>
        </p:txBody>
      </p:sp>
      <p:sp>
        <p:nvSpPr>
          <p:cNvPr id="7" name="Rectangle 1"/>
          <p:cNvSpPr>
            <a:spLocks noChangeAspect="1"/>
          </p:cNvSpPr>
          <p:nvPr/>
        </p:nvSpPr>
        <p:spPr>
          <a:xfrm>
            <a:off x="1303569" y="2309831"/>
            <a:ext cx="6849831" cy="2103120"/>
          </a:xfrm>
          <a:custGeom>
            <a:avLst/>
            <a:gdLst>
              <a:gd name="connsiteX0" fmla="*/ 0 w 3676650"/>
              <a:gd name="connsiteY0" fmla="*/ 0 h 1066800"/>
              <a:gd name="connsiteX1" fmla="*/ 3676650 w 3676650"/>
              <a:gd name="connsiteY1" fmla="*/ 0 h 1066800"/>
              <a:gd name="connsiteX2" fmla="*/ 3676650 w 3676650"/>
              <a:gd name="connsiteY2" fmla="*/ 1066800 h 1066800"/>
              <a:gd name="connsiteX3" fmla="*/ 0 w 3676650"/>
              <a:gd name="connsiteY3" fmla="*/ 1066800 h 1066800"/>
              <a:gd name="connsiteX4" fmla="*/ 0 w 3676650"/>
              <a:gd name="connsiteY4" fmla="*/ 0 h 1066800"/>
              <a:gd name="connsiteX0" fmla="*/ 19050 w 3695700"/>
              <a:gd name="connsiteY0" fmla="*/ 0 h 1066800"/>
              <a:gd name="connsiteX1" fmla="*/ 3695700 w 3695700"/>
              <a:gd name="connsiteY1" fmla="*/ 0 h 1066800"/>
              <a:gd name="connsiteX2" fmla="*/ 3695700 w 3695700"/>
              <a:gd name="connsiteY2" fmla="*/ 1066800 h 1066800"/>
              <a:gd name="connsiteX3" fmla="*/ 0 w 3695700"/>
              <a:gd name="connsiteY3" fmla="*/ 895350 h 1066800"/>
              <a:gd name="connsiteX4" fmla="*/ 19050 w 3695700"/>
              <a:gd name="connsiteY4" fmla="*/ 0 h 1066800"/>
              <a:gd name="connsiteX0" fmla="*/ 0 w 3702050"/>
              <a:gd name="connsiteY0" fmla="*/ 0 h 1257300"/>
              <a:gd name="connsiteX1" fmla="*/ 3702050 w 3702050"/>
              <a:gd name="connsiteY1" fmla="*/ 190500 h 1257300"/>
              <a:gd name="connsiteX2" fmla="*/ 3702050 w 3702050"/>
              <a:gd name="connsiteY2" fmla="*/ 1257300 h 1257300"/>
              <a:gd name="connsiteX3" fmla="*/ 6350 w 3702050"/>
              <a:gd name="connsiteY3" fmla="*/ 1085850 h 1257300"/>
              <a:gd name="connsiteX4" fmla="*/ 0 w 3702050"/>
              <a:gd name="connsiteY4" fmla="*/ 0 h 1257300"/>
              <a:gd name="connsiteX0" fmla="*/ 0 w 3702050"/>
              <a:gd name="connsiteY0" fmla="*/ 0 h 1257300"/>
              <a:gd name="connsiteX1" fmla="*/ 3702050 w 3702050"/>
              <a:gd name="connsiteY1" fmla="*/ 190500 h 1257300"/>
              <a:gd name="connsiteX2" fmla="*/ 3702050 w 3702050"/>
              <a:gd name="connsiteY2" fmla="*/ 1257300 h 1257300"/>
              <a:gd name="connsiteX3" fmla="*/ 6350 w 3702050"/>
              <a:gd name="connsiteY3" fmla="*/ 1085850 h 1257300"/>
              <a:gd name="connsiteX4" fmla="*/ 0 w 3702050"/>
              <a:gd name="connsiteY4" fmla="*/ 0 h 1257300"/>
              <a:gd name="connsiteX0" fmla="*/ 0 w 3702050"/>
              <a:gd name="connsiteY0" fmla="*/ 0 h 1257300"/>
              <a:gd name="connsiteX1" fmla="*/ 3702050 w 3702050"/>
              <a:gd name="connsiteY1" fmla="*/ 190500 h 1257300"/>
              <a:gd name="connsiteX2" fmla="*/ 3702050 w 3702050"/>
              <a:gd name="connsiteY2" fmla="*/ 1257300 h 1257300"/>
              <a:gd name="connsiteX3" fmla="*/ 1276350 w 3702050"/>
              <a:gd name="connsiteY3" fmla="*/ 1079500 h 1257300"/>
              <a:gd name="connsiteX4" fmla="*/ 6350 w 3702050"/>
              <a:gd name="connsiteY4" fmla="*/ 1085850 h 1257300"/>
              <a:gd name="connsiteX5" fmla="*/ 0 w 3702050"/>
              <a:gd name="connsiteY5"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2050" h="1257300">
                <a:moveTo>
                  <a:pt x="0" y="0"/>
                </a:moveTo>
                <a:cubicBezTo>
                  <a:pt x="1259417" y="12700"/>
                  <a:pt x="2468033" y="127000"/>
                  <a:pt x="3702050" y="190500"/>
                </a:cubicBezTo>
                <a:lnTo>
                  <a:pt x="3702050" y="1257300"/>
                </a:lnTo>
                <a:cubicBezTo>
                  <a:pt x="2887133" y="1219200"/>
                  <a:pt x="2091267" y="1117600"/>
                  <a:pt x="1276350" y="1079500"/>
                </a:cubicBezTo>
                <a:lnTo>
                  <a:pt x="6350" y="1085850"/>
                </a:lnTo>
                <a:cubicBezTo>
                  <a:pt x="4233" y="723900"/>
                  <a:pt x="2117" y="361950"/>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9" name="Straight Connector 8"/>
          <p:cNvCxnSpPr/>
          <p:nvPr/>
        </p:nvCxnSpPr>
        <p:spPr>
          <a:xfrm flipV="1">
            <a:off x="838200" y="4412951"/>
            <a:ext cx="9043930" cy="1322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43210" y="4098276"/>
            <a:ext cx="0" cy="446877"/>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537770" y="4321714"/>
            <a:ext cx="672030" cy="8262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09800" y="4949217"/>
            <a:ext cx="2252490" cy="523220"/>
          </a:xfrm>
          <a:prstGeom prst="rect">
            <a:avLst/>
          </a:prstGeom>
          <a:noFill/>
        </p:spPr>
        <p:txBody>
          <a:bodyPr wrap="square" rtlCol="0">
            <a:spAutoFit/>
          </a:bodyPr>
          <a:lstStyle/>
          <a:p>
            <a:r>
              <a:rPr lang="en-US" sz="2800" dirty="0"/>
              <a:t>Camber</a:t>
            </a:r>
          </a:p>
        </p:txBody>
      </p:sp>
      <p:sp>
        <p:nvSpPr>
          <p:cNvPr id="17" name="Rectangle 16"/>
          <p:cNvSpPr/>
          <p:nvPr/>
        </p:nvSpPr>
        <p:spPr>
          <a:xfrm>
            <a:off x="8153400" y="4044600"/>
            <a:ext cx="274504" cy="1391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8427904" y="4008887"/>
            <a:ext cx="1651612" cy="229859"/>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120369" y="3862206"/>
            <a:ext cx="925417" cy="523220"/>
          </a:xfrm>
          <a:prstGeom prst="rect">
            <a:avLst/>
          </a:prstGeom>
          <a:noFill/>
        </p:spPr>
        <p:txBody>
          <a:bodyPr wrap="square" rtlCol="0">
            <a:spAutoFit/>
          </a:bodyPr>
          <a:lstStyle/>
          <a:p>
            <a:r>
              <a:rPr lang="en-US" sz="2800" dirty="0"/>
              <a:t>P</a:t>
            </a:r>
          </a:p>
        </p:txBody>
      </p:sp>
      <p:cxnSp>
        <p:nvCxnSpPr>
          <p:cNvPr id="21" name="Straight Connector 20"/>
          <p:cNvCxnSpPr/>
          <p:nvPr/>
        </p:nvCxnSpPr>
        <p:spPr>
          <a:xfrm>
            <a:off x="8290652" y="3558448"/>
            <a:ext cx="1866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224102" y="3562011"/>
            <a:ext cx="0" cy="536265"/>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361354" y="3531144"/>
            <a:ext cx="925417" cy="523220"/>
          </a:xfrm>
          <a:prstGeom prst="rect">
            <a:avLst/>
          </a:prstGeom>
          <a:noFill/>
        </p:spPr>
        <p:txBody>
          <a:bodyPr wrap="square" rtlCol="0">
            <a:spAutoFit/>
          </a:bodyPr>
          <a:lstStyle/>
          <a:p>
            <a:r>
              <a:rPr lang="en-US" sz="2800" dirty="0"/>
              <a:t>e</a:t>
            </a:r>
          </a:p>
        </p:txBody>
      </p:sp>
      <p:sp>
        <p:nvSpPr>
          <p:cNvPr id="25" name="TextBox 24"/>
          <p:cNvSpPr txBox="1"/>
          <p:nvPr/>
        </p:nvSpPr>
        <p:spPr>
          <a:xfrm>
            <a:off x="6096000" y="348837"/>
            <a:ext cx="5629618" cy="461665"/>
          </a:xfrm>
          <a:prstGeom prst="rect">
            <a:avLst/>
          </a:prstGeom>
          <a:noFill/>
          <a:ln w="50800">
            <a:solidFill>
              <a:srgbClr val="FF0000"/>
            </a:solidFill>
          </a:ln>
        </p:spPr>
        <p:txBody>
          <a:bodyPr wrap="square" rtlCol="0">
            <a:spAutoFit/>
          </a:bodyPr>
          <a:lstStyle/>
          <a:p>
            <a:r>
              <a:rPr lang="en-US" sz="2400" dirty="0"/>
              <a:t>What are some factors that effect camber?</a:t>
            </a:r>
          </a:p>
        </p:txBody>
      </p:sp>
      <p:sp>
        <p:nvSpPr>
          <p:cNvPr id="26" name="TextBox 25"/>
          <p:cNvSpPr txBox="1"/>
          <p:nvPr/>
        </p:nvSpPr>
        <p:spPr>
          <a:xfrm>
            <a:off x="6096000" y="987359"/>
            <a:ext cx="5629618" cy="1200329"/>
          </a:xfrm>
          <a:prstGeom prst="rect">
            <a:avLst/>
          </a:prstGeom>
          <a:noFill/>
          <a:ln w="50800">
            <a:solidFill>
              <a:srgbClr val="FF0000"/>
            </a:solidFill>
          </a:ln>
        </p:spPr>
        <p:txBody>
          <a:bodyPr wrap="square" rtlCol="0">
            <a:spAutoFit/>
          </a:bodyPr>
          <a:lstStyle/>
          <a:p>
            <a:r>
              <a:rPr lang="en-US" sz="2400" dirty="0"/>
              <a:t>Concrete strength/modulus of elasticity.  Concrete strength/modulus increases with time.  Camber decreases as E increases.</a:t>
            </a:r>
          </a:p>
        </p:txBody>
      </p:sp>
      <p:sp>
        <p:nvSpPr>
          <p:cNvPr id="27" name="TextBox 26"/>
          <p:cNvSpPr txBox="1"/>
          <p:nvPr/>
        </p:nvSpPr>
        <p:spPr>
          <a:xfrm>
            <a:off x="6083147" y="4528487"/>
            <a:ext cx="5655324" cy="1200329"/>
          </a:xfrm>
          <a:prstGeom prst="rect">
            <a:avLst/>
          </a:prstGeom>
          <a:noFill/>
          <a:ln w="50800">
            <a:solidFill>
              <a:srgbClr val="FF0000"/>
            </a:solidFill>
          </a:ln>
        </p:spPr>
        <p:txBody>
          <a:bodyPr wrap="square" rtlCol="0">
            <a:spAutoFit/>
          </a:bodyPr>
          <a:lstStyle/>
          <a:p>
            <a:r>
              <a:rPr lang="en-US" sz="2400" dirty="0"/>
              <a:t>The prestress force.  Larger prestress force, more camber.  The prestress force decreases over time (prestress losses).</a:t>
            </a:r>
          </a:p>
        </p:txBody>
      </p:sp>
      <p:sp>
        <p:nvSpPr>
          <p:cNvPr id="28" name="TextBox 27"/>
          <p:cNvSpPr txBox="1"/>
          <p:nvPr/>
        </p:nvSpPr>
        <p:spPr>
          <a:xfrm>
            <a:off x="4462290" y="5811750"/>
            <a:ext cx="7276181" cy="473260"/>
          </a:xfrm>
          <a:prstGeom prst="rect">
            <a:avLst/>
          </a:prstGeom>
          <a:noFill/>
          <a:ln w="50800">
            <a:solidFill>
              <a:srgbClr val="FF0000"/>
            </a:solidFill>
          </a:ln>
        </p:spPr>
        <p:txBody>
          <a:bodyPr wrap="square" rtlCol="0">
            <a:spAutoFit/>
          </a:bodyPr>
          <a:lstStyle/>
          <a:p>
            <a:r>
              <a:rPr lang="en-US" sz="2400" dirty="0"/>
              <a:t>Eccentricity.  Larger “e”, larger moment and more camber</a:t>
            </a:r>
          </a:p>
        </p:txBody>
      </p:sp>
      <p:sp>
        <p:nvSpPr>
          <p:cNvPr id="29" name="TextBox 28"/>
          <p:cNvSpPr txBox="1"/>
          <p:nvPr/>
        </p:nvSpPr>
        <p:spPr>
          <a:xfrm>
            <a:off x="212994" y="1709895"/>
            <a:ext cx="5655324" cy="1200329"/>
          </a:xfrm>
          <a:prstGeom prst="rect">
            <a:avLst/>
          </a:prstGeom>
          <a:solidFill>
            <a:schemeClr val="bg1"/>
          </a:solidFill>
          <a:ln w="50800">
            <a:solidFill>
              <a:srgbClr val="FF0000"/>
            </a:solidFill>
          </a:ln>
        </p:spPr>
        <p:txBody>
          <a:bodyPr wrap="square" rtlCol="0">
            <a:spAutoFit/>
          </a:bodyPr>
          <a:lstStyle/>
          <a:p>
            <a:r>
              <a:rPr lang="en-US" sz="2400" dirty="0"/>
              <a:t>Section size (self weight) and section properties (moment of inertia).  Larger sections have less camber.</a:t>
            </a:r>
          </a:p>
        </p:txBody>
      </p:sp>
      <p:sp>
        <p:nvSpPr>
          <p:cNvPr id="30" name="TextBox 29"/>
          <p:cNvSpPr txBox="1"/>
          <p:nvPr/>
        </p:nvSpPr>
        <p:spPr>
          <a:xfrm>
            <a:off x="212994" y="5586215"/>
            <a:ext cx="2904779" cy="830997"/>
          </a:xfrm>
          <a:prstGeom prst="rect">
            <a:avLst/>
          </a:prstGeom>
          <a:solidFill>
            <a:schemeClr val="bg1"/>
          </a:solidFill>
          <a:ln w="50800">
            <a:solidFill>
              <a:srgbClr val="FF0000"/>
            </a:solidFill>
          </a:ln>
        </p:spPr>
        <p:txBody>
          <a:bodyPr wrap="square" rtlCol="0">
            <a:spAutoFit/>
          </a:bodyPr>
          <a:lstStyle/>
          <a:p>
            <a:r>
              <a:rPr lang="en-US" sz="2400" dirty="0"/>
              <a:t>Additional dead load decreases camber.</a:t>
            </a:r>
          </a:p>
        </p:txBody>
      </p:sp>
    </p:spTree>
    <p:extLst>
      <p:ext uri="{BB962C8B-B14F-4D97-AF65-F5344CB8AC3E}">
        <p14:creationId xmlns:p14="http://schemas.microsoft.com/office/powerpoint/2010/main" val="8190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9205</TotalTime>
  <Words>2230</Words>
  <Application>Microsoft Office PowerPoint</Application>
  <PresentationFormat>Widescreen</PresentationFormat>
  <Paragraphs>333</Paragraphs>
  <Slides>35</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35</vt:i4>
      </vt:variant>
    </vt:vector>
  </HeadingPairs>
  <TitlesOfParts>
    <vt:vector size="48" baseType="lpstr">
      <vt:lpstr>Arial</vt:lpstr>
      <vt:lpstr>Calibri</vt:lpstr>
      <vt:lpstr>Calibri Light</vt:lpstr>
      <vt:lpstr>Cambria Math</vt:lpstr>
      <vt:lpstr>Symbol</vt:lpstr>
      <vt:lpstr>Times New Roman</vt:lpstr>
      <vt:lpstr>Wingdings</vt:lpstr>
      <vt:lpstr>Office Theme</vt:lpstr>
      <vt:lpstr>Custom Design</vt:lpstr>
      <vt:lpstr>1_Custom Design</vt:lpstr>
      <vt:lpstr>2_Custom Design</vt:lpstr>
      <vt:lpstr>3_Custom Design</vt:lpstr>
      <vt:lpstr>4_Custom Design</vt:lpstr>
      <vt:lpstr>Estimating Camber, Deflection, and Prestress Losses in Precast, Prestressed Bridge Girders, TRC 1606</vt:lpstr>
      <vt:lpstr>Acknowledgements</vt:lpstr>
      <vt:lpstr>PowerPoint Presentation</vt:lpstr>
      <vt:lpstr>Background</vt:lpstr>
      <vt:lpstr>Background</vt:lpstr>
      <vt:lpstr>Background</vt:lpstr>
      <vt:lpstr>Background</vt:lpstr>
      <vt:lpstr>Background</vt:lpstr>
      <vt:lpstr>Background</vt:lpstr>
      <vt:lpstr>Background</vt:lpstr>
      <vt:lpstr>Research Plan</vt:lpstr>
      <vt:lpstr>PowerPoint Presentation</vt:lpstr>
      <vt:lpstr>PowerPoint Presentation</vt:lpstr>
      <vt:lpstr>Evaluating Concrete Properties</vt:lpstr>
      <vt:lpstr>Evaluating Concrete Properties</vt:lpstr>
      <vt:lpstr>Strand Stress</vt:lpstr>
      <vt:lpstr>PowerPoint Presentation</vt:lpstr>
      <vt:lpstr>Compressive Strength Results</vt:lpstr>
      <vt:lpstr>PowerPoint Presentation</vt:lpstr>
      <vt:lpstr>Measured vs Designed Camber:</vt:lpstr>
      <vt:lpstr>Camber at Erection - Summary</vt:lpstr>
      <vt:lpstr>Recommended Changes to Camber Equations</vt:lpstr>
      <vt:lpstr>Recommended Changes to Camber Equations</vt:lpstr>
      <vt:lpstr>Prestress Losses</vt:lpstr>
      <vt:lpstr>Results </vt:lpstr>
      <vt:lpstr>Predicted vs Measured Total Prestress Losses</vt:lpstr>
      <vt:lpstr>Recommended Changes to Modulus of Elasticity Equations</vt:lpstr>
      <vt:lpstr>PowerPoint Presentation</vt:lpstr>
      <vt:lpstr>Coarse Aggregate Stiffness Coefficient  (K1)</vt:lpstr>
      <vt:lpstr>Coarse Aggregate Stiffness Coefficient  (K1)</vt:lpstr>
      <vt:lpstr>Coarse Aggregate Stiffness Coefficient  (K1)</vt:lpstr>
      <vt:lpstr>Coarse Aggregate Stiffness Coefficient  (K1)</vt:lpstr>
      <vt:lpstr>Conclusions</vt:lpstr>
      <vt:lpstr>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Hale</dc:creator>
  <cp:lastModifiedBy>micah</cp:lastModifiedBy>
  <cp:revision>129</cp:revision>
  <dcterms:created xsi:type="dcterms:W3CDTF">2017-08-23T16:14:52Z</dcterms:created>
  <dcterms:modified xsi:type="dcterms:W3CDTF">2019-08-16T02:39:08Z</dcterms:modified>
</cp:coreProperties>
</file>